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61" r:id="rId5"/>
  </p:sldMasterIdLst>
  <p:notesMasterIdLst>
    <p:notesMasterId r:id="rId16"/>
  </p:notesMasterIdLst>
  <p:handoutMasterIdLst>
    <p:handoutMasterId r:id="rId17"/>
  </p:handoutMasterIdLst>
  <p:sldIdLst>
    <p:sldId id="267" r:id="rId6"/>
    <p:sldId id="257" r:id="rId7"/>
    <p:sldId id="272" r:id="rId8"/>
    <p:sldId id="258" r:id="rId9"/>
    <p:sldId id="259" r:id="rId10"/>
    <p:sldId id="260" r:id="rId11"/>
    <p:sldId id="266" r:id="rId12"/>
    <p:sldId id="262" r:id="rId13"/>
    <p:sldId id="263"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51134" autoAdjust="0"/>
  </p:normalViewPr>
  <p:slideViewPr>
    <p:cSldViewPr snapToGrid="0" showGuides="1">
      <p:cViewPr varScale="1">
        <p:scale>
          <a:sx n="43" d="100"/>
          <a:sy n="43" d="100"/>
        </p:scale>
        <p:origin x="2179" y="58"/>
      </p:cViewPr>
      <p:guideLst>
        <p:guide orient="horz" pos="2160"/>
        <p:guide pos="3840"/>
      </p:guideLst>
    </p:cSldViewPr>
  </p:slideViewPr>
  <p:notesTextViewPr>
    <p:cViewPr>
      <p:scale>
        <a:sx n="125" d="100"/>
        <a:sy n="125" d="100"/>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11/29/2022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11/29/2022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1</a:t>
            </a:fld>
            <a:endParaRPr lang="en-US" altLang="zh-CN"/>
          </a:p>
        </p:txBody>
      </p:sp>
    </p:spTree>
    <p:extLst>
      <p:ext uri="{BB962C8B-B14F-4D97-AF65-F5344CB8AC3E}">
        <p14:creationId xmlns:p14="http://schemas.microsoft.com/office/powerpoint/2010/main" val="233990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10</a:t>
            </a:fld>
            <a:endParaRPr lang="en-US" altLang="zh-CN"/>
          </a:p>
        </p:txBody>
      </p:sp>
    </p:spTree>
    <p:extLst>
      <p:ext uri="{BB962C8B-B14F-4D97-AF65-F5344CB8AC3E}">
        <p14:creationId xmlns:p14="http://schemas.microsoft.com/office/powerpoint/2010/main" val="225227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2</a:t>
            </a:fld>
            <a:endParaRPr lang="en-US" altLang="zh-CN"/>
          </a:p>
        </p:txBody>
      </p:sp>
    </p:spTree>
    <p:extLst>
      <p:ext uri="{BB962C8B-B14F-4D97-AF65-F5344CB8AC3E}">
        <p14:creationId xmlns:p14="http://schemas.microsoft.com/office/powerpoint/2010/main" val="185719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3</a:t>
            </a:fld>
            <a:endParaRPr lang="en-US" altLang="zh-CN"/>
          </a:p>
        </p:txBody>
      </p:sp>
    </p:spTree>
    <p:extLst>
      <p:ext uri="{BB962C8B-B14F-4D97-AF65-F5344CB8AC3E}">
        <p14:creationId xmlns:p14="http://schemas.microsoft.com/office/powerpoint/2010/main" val="220665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4</a:t>
            </a:fld>
            <a:endParaRPr lang="en-US" altLang="zh-CN"/>
          </a:p>
        </p:txBody>
      </p:sp>
    </p:spTree>
    <p:extLst>
      <p:ext uri="{BB962C8B-B14F-4D97-AF65-F5344CB8AC3E}">
        <p14:creationId xmlns:p14="http://schemas.microsoft.com/office/powerpoint/2010/main" val="73112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5</a:t>
            </a:fld>
            <a:endParaRPr lang="en-US" altLang="zh-CN"/>
          </a:p>
        </p:txBody>
      </p:sp>
    </p:spTree>
    <p:extLst>
      <p:ext uri="{BB962C8B-B14F-4D97-AF65-F5344CB8AC3E}">
        <p14:creationId xmlns:p14="http://schemas.microsoft.com/office/powerpoint/2010/main" val="182376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6</a:t>
            </a:fld>
            <a:endParaRPr lang="en-US" altLang="zh-CN"/>
          </a:p>
        </p:txBody>
      </p:sp>
    </p:spTree>
    <p:extLst>
      <p:ext uri="{BB962C8B-B14F-4D97-AF65-F5344CB8AC3E}">
        <p14:creationId xmlns:p14="http://schemas.microsoft.com/office/powerpoint/2010/main" val="274598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7</a:t>
            </a:fld>
            <a:endParaRPr lang="en-US" altLang="zh-CN"/>
          </a:p>
        </p:txBody>
      </p:sp>
    </p:spTree>
    <p:extLst>
      <p:ext uri="{BB962C8B-B14F-4D97-AF65-F5344CB8AC3E}">
        <p14:creationId xmlns:p14="http://schemas.microsoft.com/office/powerpoint/2010/main" val="179674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8</a:t>
            </a:fld>
            <a:endParaRPr lang="en-US" altLang="zh-CN"/>
          </a:p>
        </p:txBody>
      </p:sp>
    </p:spTree>
    <p:extLst>
      <p:ext uri="{BB962C8B-B14F-4D97-AF65-F5344CB8AC3E}">
        <p14:creationId xmlns:p14="http://schemas.microsoft.com/office/powerpoint/2010/main" val="208611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3C37BE-C303-496D-B5CD-85F2937540FC}" type="slidenum">
              <a:rPr lang="en-US" altLang="zh-CN" smtClean="0"/>
              <a:t>9</a:t>
            </a:fld>
            <a:endParaRPr lang="en-US" altLang="zh-CN"/>
          </a:p>
        </p:txBody>
      </p:sp>
    </p:spTree>
    <p:extLst>
      <p:ext uri="{BB962C8B-B14F-4D97-AF65-F5344CB8AC3E}">
        <p14:creationId xmlns:p14="http://schemas.microsoft.com/office/powerpoint/2010/main" val="41192035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zh-CN" altLang="en-US"/>
              <a:t>单击此处编辑母版标题样式</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11/29/2022</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zh-CN" altLang="en-US"/>
              <a:t>单击此处编辑母版标题样式</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a:p>
        </p:txBody>
      </p:sp>
      <p:sp>
        <p:nvSpPr>
          <p:cNvPr id="5" name="Date Placeholder 4"/>
          <p:cNvSpPr>
            <a:spLocks noGrp="1"/>
          </p:cNvSpPr>
          <p:nvPr>
            <p:ph type="dt" sz="half" idx="10"/>
          </p:nvPr>
        </p:nvSpPr>
        <p:spPr/>
        <p:txBody>
          <a:bodyPr/>
          <a:lstStyle/>
          <a:p>
            <a:fld id="{402B9795-92DC-40DC-A1CA-9A4B349D7824}" type="datetimeFigureOut">
              <a:rPr lang="en-US"/>
              <a:t>11/29/2022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a:p>
        </p:txBody>
      </p:sp>
      <p:sp>
        <p:nvSpPr>
          <p:cNvPr id="4" name="Date Placeholder 3"/>
          <p:cNvSpPr>
            <a:spLocks noGrp="1"/>
          </p:cNvSpPr>
          <p:nvPr>
            <p:ph type="dt" sz="half" idx="10"/>
          </p:nvPr>
        </p:nvSpPr>
        <p:spPr/>
        <p:txBody>
          <a:bodyPr/>
          <a:lstStyle/>
          <a:p>
            <a:fld id="{402B9795-92DC-40DC-A1CA-9A4B349D7824}" type="datetimeFigureOut">
              <a:rPr lang="en-US"/>
              <a:t>11/29/2022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zh-CN" altLang="en-US"/>
              <a:t>单击此处编辑母版标题样式</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a:p>
        </p:txBody>
      </p:sp>
      <p:sp>
        <p:nvSpPr>
          <p:cNvPr id="4" name="Date Placeholder 3"/>
          <p:cNvSpPr>
            <a:spLocks noGrp="1"/>
          </p:cNvSpPr>
          <p:nvPr>
            <p:ph type="dt" sz="half" idx="10"/>
          </p:nvPr>
        </p:nvSpPr>
        <p:spPr/>
        <p:txBody>
          <a:bodyPr/>
          <a:lstStyle/>
          <a:p>
            <a:fld id="{402B9795-92DC-40DC-A1CA-9A4B349D7824}" type="datetimeFigureOut">
              <a:rPr lang="en-US"/>
              <a:t>11/29/2022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A999-ECD7-E2D9-0F0D-0BA79176C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910AFF46-666B-4CE5-3C3D-A3F9EA6BF7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34364DB-878C-9766-F5D2-97133C24B910}"/>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5" name="Footer Placeholder 4">
            <a:extLst>
              <a:ext uri="{FF2B5EF4-FFF2-40B4-BE49-F238E27FC236}">
                <a16:creationId xmlns:a16="http://schemas.microsoft.com/office/drawing/2014/main" id="{4E5C02FB-E558-8925-C988-A1FA97FFA4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B2429C-61B5-61CD-9A23-B81D76F02DF1}"/>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702A6592-DC54-8EB0-1877-C221BFE0C3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756" t="-14338" r="1" b="18264"/>
          <a:stretch/>
        </p:blipFill>
        <p:spPr>
          <a:xfrm>
            <a:off x="9168063" y="-144379"/>
            <a:ext cx="2955746" cy="782052"/>
          </a:xfrm>
          <a:prstGeom prst="rect">
            <a:avLst/>
          </a:prstGeom>
        </p:spPr>
      </p:pic>
      <p:pic>
        <p:nvPicPr>
          <p:cNvPr id="8" name="Picture 7">
            <a:extLst>
              <a:ext uri="{FF2B5EF4-FFF2-40B4-BE49-F238E27FC236}">
                <a16:creationId xmlns:a16="http://schemas.microsoft.com/office/drawing/2014/main" id="{8F6F0370-FB3E-1307-8B37-B9BA4AA268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6814" y="140974"/>
            <a:ext cx="911681" cy="469516"/>
          </a:xfrm>
          <a:prstGeom prst="rect">
            <a:avLst/>
          </a:prstGeom>
        </p:spPr>
      </p:pic>
      <p:pic>
        <p:nvPicPr>
          <p:cNvPr id="9" name="Picture 8" descr="Logo, company name&#10;&#10;Description automatically generated">
            <a:extLst>
              <a:ext uri="{FF2B5EF4-FFF2-40B4-BE49-F238E27FC236}">
                <a16:creationId xmlns:a16="http://schemas.microsoft.com/office/drawing/2014/main" id="{64886ADD-0CC3-6420-9312-53CFC8874457}"/>
              </a:ext>
            </a:extLst>
          </p:cNvPr>
          <p:cNvPicPr>
            <a:picLocks noChangeAspect="1"/>
          </p:cNvPicPr>
          <p:nvPr userDrawn="1"/>
        </p:nvPicPr>
        <p:blipFill>
          <a:blip r:embed="rId4"/>
          <a:stretch>
            <a:fillRect/>
          </a:stretch>
        </p:blipFill>
        <p:spPr>
          <a:xfrm>
            <a:off x="159245" y="109381"/>
            <a:ext cx="919900" cy="576418"/>
          </a:xfrm>
          <a:prstGeom prst="rect">
            <a:avLst/>
          </a:prstGeom>
        </p:spPr>
      </p:pic>
      <p:pic>
        <p:nvPicPr>
          <p:cNvPr id="10" name="Picture 9">
            <a:extLst>
              <a:ext uri="{FF2B5EF4-FFF2-40B4-BE49-F238E27FC236}">
                <a16:creationId xmlns:a16="http://schemas.microsoft.com/office/drawing/2014/main" id="{AC09588E-FAB5-D350-CFAA-49605FC06E14}"/>
              </a:ext>
            </a:extLst>
          </p:cNvPr>
          <p:cNvPicPr>
            <a:picLocks noChangeAspect="1"/>
          </p:cNvPicPr>
          <p:nvPr userDrawn="1"/>
        </p:nvPicPr>
        <p:blipFill>
          <a:blip r:embed="rId5"/>
          <a:stretch>
            <a:fillRect/>
          </a:stretch>
        </p:blipFill>
        <p:spPr>
          <a:xfrm>
            <a:off x="1360822" y="91545"/>
            <a:ext cx="4296475" cy="531201"/>
          </a:xfrm>
          <a:prstGeom prst="rect">
            <a:avLst/>
          </a:prstGeom>
        </p:spPr>
      </p:pic>
    </p:spTree>
    <p:extLst>
      <p:ext uri="{BB962C8B-B14F-4D97-AF65-F5344CB8AC3E}">
        <p14:creationId xmlns:p14="http://schemas.microsoft.com/office/powerpoint/2010/main" val="10449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338C-1DC7-1381-1927-A9E7489B8CB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1543BC9-7B6B-32AB-5609-5B3A5EC4F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2DFCC25-6861-BD2C-894A-535F4F52C37F}"/>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5" name="Footer Placeholder 4">
            <a:extLst>
              <a:ext uri="{FF2B5EF4-FFF2-40B4-BE49-F238E27FC236}">
                <a16:creationId xmlns:a16="http://schemas.microsoft.com/office/drawing/2014/main" id="{BD7E1696-6431-6128-93E0-DB56411EEA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5371D-B839-ECB9-625D-8AB19F5545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30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F51C-D961-F1F7-0325-236DE9EA4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E599E7F-D2A3-5015-B2D3-0EDA23F23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6BD0B-F681-F0F1-1DB2-96BC629E5BF2}"/>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5" name="Footer Placeholder 4">
            <a:extLst>
              <a:ext uri="{FF2B5EF4-FFF2-40B4-BE49-F238E27FC236}">
                <a16:creationId xmlns:a16="http://schemas.microsoft.com/office/drawing/2014/main" id="{56603F85-112D-019F-4CBB-D96CEB2D13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9E8768-F73F-E116-AA76-1F76BBBE520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7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EA7B-CBC6-BD9A-C782-690655E89D8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4219DA5A-A05D-D8D4-0EA9-824E241C3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63725979-63A9-7C38-7CC4-6C7F6FFCD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B637D75C-7D4B-EEC7-6D16-530BFD5DF9A8}"/>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6" name="Footer Placeholder 5">
            <a:extLst>
              <a:ext uri="{FF2B5EF4-FFF2-40B4-BE49-F238E27FC236}">
                <a16:creationId xmlns:a16="http://schemas.microsoft.com/office/drawing/2014/main" id="{BDE7DFF9-70D3-A7C6-B352-50D18E7E62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99D95-59D0-1B98-2345-6E10BB3B170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792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F0BA-5E3B-5AA1-BC74-37CC78C2F36B}"/>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6FE34A8-47E2-E437-57CB-A2EE3399B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D08C7-0121-EBD9-0424-A04FC2C085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284E3722-C777-4173-AE7B-584966E74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40025-0271-4644-C6A9-28E9CEE2A0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96BEEB64-B471-5FEB-6943-BB312F56AAEB}"/>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8" name="Footer Placeholder 7">
            <a:extLst>
              <a:ext uri="{FF2B5EF4-FFF2-40B4-BE49-F238E27FC236}">
                <a16:creationId xmlns:a16="http://schemas.microsoft.com/office/drawing/2014/main" id="{734C06D5-8760-45B0-4092-F942239093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52DF06D-943F-3C0B-7DF1-F7D8B4C225E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946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6372-B7E8-1CB3-FAC9-809EE0EE8D4F}"/>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8F2C1B4-800D-D71B-478A-F6672DC19FBD}"/>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4" name="Footer Placeholder 3">
            <a:extLst>
              <a:ext uri="{FF2B5EF4-FFF2-40B4-BE49-F238E27FC236}">
                <a16:creationId xmlns:a16="http://schemas.microsoft.com/office/drawing/2014/main" id="{57BB45F5-86F3-3B92-2EE2-E8E9758E7E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D7203C-95C6-4D43-C8A5-5E9324BCEA7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7753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CF7CE-1592-DB58-3092-1EE72879F139}"/>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3" name="Footer Placeholder 2">
            <a:extLst>
              <a:ext uri="{FF2B5EF4-FFF2-40B4-BE49-F238E27FC236}">
                <a16:creationId xmlns:a16="http://schemas.microsoft.com/office/drawing/2014/main" id="{B13F7561-3964-DD13-FF8E-F17EEBD2D8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33627A-C63C-9BDC-1220-F34AFE7FE9C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9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a:p>
        </p:txBody>
      </p:sp>
      <p:sp>
        <p:nvSpPr>
          <p:cNvPr id="4" name="Date Placeholder 3"/>
          <p:cNvSpPr>
            <a:spLocks noGrp="1"/>
          </p:cNvSpPr>
          <p:nvPr>
            <p:ph type="dt" sz="half" idx="10"/>
          </p:nvPr>
        </p:nvSpPr>
        <p:spPr/>
        <p:txBody>
          <a:bodyPr/>
          <a:lstStyle/>
          <a:p>
            <a:fld id="{402B9795-92DC-40DC-A1CA-9A4B349D7824}" type="datetimeFigureOut">
              <a:rPr lang="en-US"/>
              <a:t>11/29/2022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539B-257E-7746-3DE6-F04C9F561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849182F-EDF6-44EE-83FB-12386D745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789C7CC4-25B9-45F3-7078-A2D0A55F9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9BC88-904D-11A0-F88E-771B80C92D15}"/>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6" name="Footer Placeholder 5">
            <a:extLst>
              <a:ext uri="{FF2B5EF4-FFF2-40B4-BE49-F238E27FC236}">
                <a16:creationId xmlns:a16="http://schemas.microsoft.com/office/drawing/2014/main" id="{A88900EB-4D41-3265-9466-5930F2ED2C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557DD0-EDE6-55E1-CBD9-E39874C66F9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012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AED5-33B4-B487-085B-0DF5C90A4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CC2E35F6-6F7A-91C3-5884-8E50B5B0C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59C44798-916A-1D36-8C17-D09ACFE04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E3E2A-876A-8538-E6A1-A2A87518AAF0}"/>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6" name="Footer Placeholder 5">
            <a:extLst>
              <a:ext uri="{FF2B5EF4-FFF2-40B4-BE49-F238E27FC236}">
                <a16:creationId xmlns:a16="http://schemas.microsoft.com/office/drawing/2014/main" id="{6ABCD984-6DFB-6AB2-DE41-F262783D01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57201F-CEA6-89A6-C2C9-735F3DB1F94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519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D9AA-AE27-4548-57BC-CA5FA0E2EEE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0D0B2F3-83EA-C941-4D03-5DDBFEB6A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3FAA2F2-C559-13FE-064E-924B57BCC09A}"/>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5" name="Footer Placeholder 4">
            <a:extLst>
              <a:ext uri="{FF2B5EF4-FFF2-40B4-BE49-F238E27FC236}">
                <a16:creationId xmlns:a16="http://schemas.microsoft.com/office/drawing/2014/main" id="{F4473120-7315-4BA0-795B-4439140606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DBDCEA-0FCE-E65E-2438-A9BAA644252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498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1989D-B5BC-94E2-463C-281AE2265D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52185BA-DB20-1DF4-F58E-5FBAB3251F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1145B06-C3B3-F57D-F8E5-06EFB4D1A51B}"/>
              </a:ext>
            </a:extLst>
          </p:cNvPr>
          <p:cNvSpPr>
            <a:spLocks noGrp="1"/>
          </p:cNvSpPr>
          <p:nvPr>
            <p:ph type="dt" sz="half" idx="10"/>
          </p:nvPr>
        </p:nvSpPr>
        <p:spPr/>
        <p:txBody>
          <a:bodyPr/>
          <a:lstStyle/>
          <a:p>
            <a:fld id="{B61BEF0D-F0BB-DE4B-95CE-6DB70DBA9567}" type="datetimeFigureOut">
              <a:rPr lang="en-US" smtClean="0"/>
              <a:pPr/>
              <a:t>11/29/2022</a:t>
            </a:fld>
            <a:endParaRPr lang="en-US" dirty="0"/>
          </a:p>
        </p:txBody>
      </p:sp>
      <p:sp>
        <p:nvSpPr>
          <p:cNvPr id="5" name="Footer Placeholder 4">
            <a:extLst>
              <a:ext uri="{FF2B5EF4-FFF2-40B4-BE49-F238E27FC236}">
                <a16:creationId xmlns:a16="http://schemas.microsoft.com/office/drawing/2014/main" id="{F9FDCC4E-4CEF-8353-BCEA-92C5969438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A6225B-251E-8248-FAEF-1E006AD69B4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542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zh-CN" altLang="en-US"/>
              <a:t>单击此处编辑母版标题样式</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zh-CN" altLang="en-US"/>
              <a:t>单击图标添加图片</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zh-CN" altLang="en-US"/>
              <a:t>单击此处编辑母版标题样式</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02B9795-92DC-40DC-A1CA-9A4B349D7824}" type="datetimeFigureOut">
              <a:rPr lang="en-US"/>
              <a:t>11/29/2022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a:p>
        </p:txBody>
      </p:sp>
      <p:sp>
        <p:nvSpPr>
          <p:cNvPr id="5" name="Date Placeholder 4"/>
          <p:cNvSpPr>
            <a:spLocks noGrp="1"/>
          </p:cNvSpPr>
          <p:nvPr>
            <p:ph type="dt" sz="half" idx="10"/>
          </p:nvPr>
        </p:nvSpPr>
        <p:spPr/>
        <p:txBody>
          <a:bodyPr/>
          <a:lstStyle/>
          <a:p>
            <a:fld id="{402B9795-92DC-40DC-A1CA-9A4B349D7824}" type="datetimeFigureOut">
              <a:rPr lang="en-US"/>
              <a:t>11/29/2022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04900" y="2424112"/>
            <a:ext cx="4919472" cy="37480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66110" y="2424112"/>
            <a:ext cx="4919472" cy="37480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a:p>
        </p:txBody>
      </p:sp>
      <p:sp>
        <p:nvSpPr>
          <p:cNvPr id="7" name="Date Placeholder 6"/>
          <p:cNvSpPr>
            <a:spLocks noGrp="1"/>
          </p:cNvSpPr>
          <p:nvPr>
            <p:ph type="dt" sz="half" idx="10"/>
          </p:nvPr>
        </p:nvSpPr>
        <p:spPr/>
        <p:txBody>
          <a:bodyPr/>
          <a:lstStyle/>
          <a:p>
            <a:fld id="{402B9795-92DC-40DC-A1CA-9A4B349D7824}" type="datetimeFigureOut">
              <a:rPr lang="en-US"/>
              <a:t>11/29/2022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a:p>
        </p:txBody>
      </p:sp>
      <p:sp>
        <p:nvSpPr>
          <p:cNvPr id="3" name="Date Placeholder 2"/>
          <p:cNvSpPr>
            <a:spLocks noGrp="1"/>
          </p:cNvSpPr>
          <p:nvPr>
            <p:ph type="dt" sz="half" idx="10"/>
          </p:nvPr>
        </p:nvSpPr>
        <p:spPr/>
        <p:txBody>
          <a:bodyPr/>
          <a:lstStyle/>
          <a:p>
            <a:fld id="{402B9795-92DC-40DC-A1CA-9A4B349D7824}" type="datetimeFigureOut">
              <a:rPr lang="en-US"/>
              <a:t>11/29/2022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11/29/2022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zh-CN" altLang="en-US"/>
              <a:t>单击此处编辑母版标题样式</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a:p>
        </p:txBody>
      </p:sp>
      <p:sp>
        <p:nvSpPr>
          <p:cNvPr id="5" name="Date Placeholder 4"/>
          <p:cNvSpPr>
            <a:spLocks noGrp="1"/>
          </p:cNvSpPr>
          <p:nvPr>
            <p:ph type="dt" sz="half" idx="10"/>
          </p:nvPr>
        </p:nvSpPr>
        <p:spPr/>
        <p:txBody>
          <a:bodyPr/>
          <a:lstStyle/>
          <a:p>
            <a:fld id="{402B9795-92DC-40DC-A1CA-9A4B349D7824}" type="datetimeFigureOut">
              <a:rPr lang="en-US"/>
              <a:t>11/29/2022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zh-CN" altLang="en-US"/>
              <a:t>单击此处编辑母版标题样式</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11/29/2022</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3ECC8-EACE-3F6A-C581-6E93AA15F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88536763-D6A8-1A29-6982-3F355F42F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194BD61-461D-3C5E-7C1C-26EB86A8A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11/29/2022</a:t>
            </a:fld>
            <a:endParaRPr lang="en-US" dirty="0"/>
          </a:p>
        </p:txBody>
      </p:sp>
      <p:sp>
        <p:nvSpPr>
          <p:cNvPr id="5" name="Footer Placeholder 4">
            <a:extLst>
              <a:ext uri="{FF2B5EF4-FFF2-40B4-BE49-F238E27FC236}">
                <a16:creationId xmlns:a16="http://schemas.microsoft.com/office/drawing/2014/main" id="{2BCBAF70-E57E-07A4-6CE8-E4EF96D61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BFC7F3-18D2-C519-94DE-742F9BB55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32535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mailto:zhaophl@buaa.edu.cn"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0">
              <a:srgbClr val="3596BF"/>
            </a:gs>
          </a:gsLst>
          <a:lin ang="6120000" scaled="1"/>
        </a:gradFill>
        <a:effectLst/>
      </p:bgPr>
    </p:bg>
    <p:spTree>
      <p:nvGrpSpPr>
        <p:cNvPr id="1" name=""/>
        <p:cNvGrpSpPr/>
        <p:nvPr/>
      </p:nvGrpSpPr>
      <p:grpSpPr>
        <a:xfrm>
          <a:off x="0" y="0"/>
          <a:ext cx="0" cy="0"/>
          <a:chOff x="0" y="0"/>
          <a:chExt cx="0" cy="0"/>
        </a:xfrm>
      </p:grpSpPr>
      <p:pic>
        <p:nvPicPr>
          <p:cNvPr id="5" name="Picture 10" descr="C:\Documents and Settings\user\My Documents\My Pictures\Org's Logos\ICIEA_logo.JPG">
            <a:extLst>
              <a:ext uri="{FF2B5EF4-FFF2-40B4-BE49-F238E27FC236}">
                <a16:creationId xmlns:a16="http://schemas.microsoft.com/office/drawing/2014/main" id="{4865CC8B-805A-B861-B38B-C4EEC2FA2037}"/>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16851" cy="1512873"/>
          </a:xfrm>
          <a:prstGeom prst="rect">
            <a:avLst/>
          </a:prstGeom>
          <a:noFill/>
          <a:ln w="9525">
            <a:noFill/>
            <a:miter lim="800000"/>
            <a:headEnd/>
            <a:tailEnd/>
          </a:ln>
        </p:spPr>
      </p:pic>
      <p:sp>
        <p:nvSpPr>
          <p:cNvPr id="6" name="Text Box 11">
            <a:extLst>
              <a:ext uri="{FF2B5EF4-FFF2-40B4-BE49-F238E27FC236}">
                <a16:creationId xmlns:a16="http://schemas.microsoft.com/office/drawing/2014/main" id="{7704C99F-7091-B428-9D49-5305C924392D}"/>
              </a:ext>
            </a:extLst>
          </p:cNvPr>
          <p:cNvSpPr txBox="1">
            <a:spLocks noChangeArrowheads="1"/>
          </p:cNvSpPr>
          <p:nvPr/>
        </p:nvSpPr>
        <p:spPr bwMode="auto">
          <a:xfrm rot="413">
            <a:off x="3148015" y="140486"/>
            <a:ext cx="5895969"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Arial" charset="0"/>
                <a:ea typeface="宋体" charset="-122"/>
                <a:cs typeface="+mn-cs"/>
              </a:rPr>
              <a:t>17</a:t>
            </a:r>
            <a:r>
              <a:rPr kumimoji="0" lang="en-US" altLang="zh-CN" sz="1800" b="1" i="0" u="none" strike="noStrike" kern="1200" cap="none" spc="0" normalizeH="0" baseline="30000" noProof="0" dirty="0">
                <a:ln>
                  <a:noFill/>
                </a:ln>
                <a:solidFill>
                  <a:srgbClr val="000000"/>
                </a:solidFill>
                <a:effectLst/>
                <a:uLnTx/>
                <a:uFillTx/>
                <a:latin typeface="Arial" charset="0"/>
                <a:ea typeface="宋体" charset="-122"/>
                <a:cs typeface="+mn-cs"/>
              </a:rPr>
              <a:t>th</a:t>
            </a:r>
            <a:r>
              <a:rPr kumimoji="0" lang="en-US" altLang="zh-CN" sz="1800" b="1" i="0" u="none" strike="noStrike" kern="1200" cap="none" spc="0" normalizeH="0" baseline="0" noProof="0" dirty="0">
                <a:ln>
                  <a:noFill/>
                </a:ln>
                <a:solidFill>
                  <a:srgbClr val="000000"/>
                </a:solidFill>
                <a:effectLst/>
                <a:uLnTx/>
                <a:uFillTx/>
                <a:latin typeface="Arial" charset="0"/>
                <a:ea typeface="宋体" charset="-122"/>
                <a:cs typeface="+mn-cs"/>
              </a:rPr>
              <a:t> IEEE Conference 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Arial" charset="0"/>
                <a:ea typeface="宋体" charset="-122"/>
                <a:cs typeface="+mn-cs"/>
              </a:rPr>
              <a:t>Industrial Electronics &amp; Applications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Arial" charset="0"/>
                <a:ea typeface="宋体" charset="-122"/>
                <a:cs typeface="+mn-cs"/>
              </a:rPr>
              <a:t>ICIEA 2022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Arial" charset="0"/>
                <a:ea typeface="宋体" charset="-122"/>
                <a:cs typeface="+mn-cs"/>
              </a:rPr>
              <a:t>16–19 December 2022, Chengdu, China</a:t>
            </a:r>
          </a:p>
        </p:txBody>
      </p:sp>
      <p:graphicFrame>
        <p:nvGraphicFramePr>
          <p:cNvPr id="7" name="Object 4">
            <a:extLst>
              <a:ext uri="{FF2B5EF4-FFF2-40B4-BE49-F238E27FC236}">
                <a16:creationId xmlns:a16="http://schemas.microsoft.com/office/drawing/2014/main" id="{D6F0452F-BE03-6D97-EB6A-DF27E191F721}"/>
              </a:ext>
            </a:extLst>
          </p:cNvPr>
          <p:cNvGraphicFramePr>
            <a:graphicFrameLocks noChangeAspect="1"/>
          </p:cNvGraphicFramePr>
          <p:nvPr/>
        </p:nvGraphicFramePr>
        <p:xfrm>
          <a:off x="9696361" y="353988"/>
          <a:ext cx="2013048" cy="620382"/>
        </p:xfrm>
        <a:graphic>
          <a:graphicData uri="http://schemas.openxmlformats.org/presentationml/2006/ole">
            <mc:AlternateContent xmlns:mc="http://schemas.openxmlformats.org/markup-compatibility/2006">
              <mc:Choice xmlns:v="urn:schemas-microsoft-com:vml" Requires="v">
                <p:oleObj spid="_x0000_s4106" name="Bitmap Image" r:id="rId5" imgW="4361905" imgH="1400000" progId="PBrush">
                  <p:embed/>
                </p:oleObj>
              </mc:Choice>
              <mc:Fallback>
                <p:oleObj name="Bitmap Image" r:id="rId5" imgW="4361905" imgH="1400000" progId="PBrush">
                  <p:embed/>
                  <p:pic>
                    <p:nvPicPr>
                      <p:cNvPr id="7" name="Object 4">
                        <a:extLst>
                          <a:ext uri="{FF2B5EF4-FFF2-40B4-BE49-F238E27FC236}">
                            <a16:creationId xmlns:a16="http://schemas.microsoft.com/office/drawing/2014/main" id="{D6F0452F-BE03-6D97-EB6A-DF27E191F72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6361" y="353988"/>
                        <a:ext cx="2013048" cy="620382"/>
                      </a:xfrm>
                      <a:prstGeom prst="rect">
                        <a:avLst/>
                      </a:prstGeom>
                      <a:noFill/>
                      <a:ln>
                        <a:noFill/>
                      </a:ln>
                      <a:effectLst/>
                    </p:spPr>
                  </p:pic>
                </p:oleObj>
              </mc:Fallback>
            </mc:AlternateContent>
          </a:graphicData>
        </a:graphic>
      </p:graphicFrame>
      <p:sp>
        <p:nvSpPr>
          <p:cNvPr id="9" name="Subtitle 2">
            <a:extLst>
              <a:ext uri="{FF2B5EF4-FFF2-40B4-BE49-F238E27FC236}">
                <a16:creationId xmlns:a16="http://schemas.microsoft.com/office/drawing/2014/main" id="{9443E4E4-4CF7-F8C3-D6F0-AA89874F9B51}"/>
              </a:ext>
            </a:extLst>
          </p:cNvPr>
          <p:cNvSpPr txBox="1">
            <a:spLocks/>
          </p:cNvSpPr>
          <p:nvPr/>
        </p:nvSpPr>
        <p:spPr>
          <a:xfrm>
            <a:off x="462921" y="1372741"/>
            <a:ext cx="3651879" cy="72861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r>
              <a:rPr kumimoji="0" lang="en-US" sz="3500" b="1" i="0" u="none" strike="noStrike" kern="1200" cap="none" spc="0" normalizeH="0" baseline="0" noProof="0" dirty="0">
                <a:ln>
                  <a:noFill/>
                </a:ln>
                <a:solidFill>
                  <a:srgbClr val="EB8B00"/>
                </a:solidFill>
                <a:effectLst/>
                <a:uLnTx/>
                <a:uFillTx/>
                <a:latin typeface="Arial" panose="020B0604020202020204" pitchFamily="34" charset="0"/>
                <a:ea typeface="+mn-ea"/>
                <a:cs typeface="Arial" panose="020B0604020202020204" pitchFamily="34" charset="0"/>
              </a:rPr>
              <a:t>ICIEA22-000222</a:t>
            </a:r>
            <a:endParaRPr kumimoji="0" lang="en-US" sz="3200" b="1"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18B825C3-9655-D324-ABBA-F6A85DE4F076}"/>
              </a:ext>
            </a:extLst>
          </p:cNvPr>
          <p:cNvSpPr txBox="1">
            <a:spLocks/>
          </p:cNvSpPr>
          <p:nvPr/>
        </p:nvSpPr>
        <p:spPr>
          <a:xfrm>
            <a:off x="558376" y="2540000"/>
            <a:ext cx="7823624" cy="1689100"/>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r>
              <a:rPr kumimoji="0" lang="en-US" sz="4800" b="1" i="0" u="none" strike="noStrike" kern="1200" cap="none" spc="0" normalizeH="0" baseline="0" noProof="0" dirty="0">
                <a:ln>
                  <a:noFill/>
                </a:ln>
                <a:solidFill>
                  <a:srgbClr val="12679D"/>
                </a:solidFill>
                <a:effectLst/>
                <a:uLnTx/>
                <a:uFillTx/>
                <a:latin typeface="Arial Narrow" panose="020B0606020202030204" pitchFamily="34" charset="0"/>
                <a:ea typeface="+mn-ea"/>
                <a:cs typeface="+mn-cs"/>
              </a:rPr>
              <a:t>Optimization method for multi-factor tests of audible noise on UHVDC transmission lines</a:t>
            </a:r>
          </a:p>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endParaRPr kumimoji="0" lang="en-US" sz="4800" b="1" i="0" u="none" strike="noStrike" kern="1200" cap="none" spc="0" normalizeH="0" baseline="0" noProof="0" dirty="0">
              <a:ln>
                <a:noFill/>
              </a:ln>
              <a:solidFill>
                <a:srgbClr val="12679D"/>
              </a:solidFill>
              <a:effectLst/>
              <a:uLnTx/>
              <a:uFillTx/>
              <a:latin typeface="Arial Narrow" panose="020B0606020202030204" pitchFamily="34" charset="0"/>
              <a:ea typeface="+mn-ea"/>
              <a:cs typeface="+mn-cs"/>
            </a:endParaRPr>
          </a:p>
        </p:txBody>
      </p:sp>
      <p:sp>
        <p:nvSpPr>
          <p:cNvPr id="11" name="Subtitle 2">
            <a:extLst>
              <a:ext uri="{FF2B5EF4-FFF2-40B4-BE49-F238E27FC236}">
                <a16:creationId xmlns:a16="http://schemas.microsoft.com/office/drawing/2014/main" id="{CE346B29-1071-F761-9E08-6798650E53E3}"/>
              </a:ext>
            </a:extLst>
          </p:cNvPr>
          <p:cNvSpPr txBox="1">
            <a:spLocks/>
          </p:cNvSpPr>
          <p:nvPr/>
        </p:nvSpPr>
        <p:spPr>
          <a:xfrm>
            <a:off x="494877" y="4350964"/>
            <a:ext cx="7696624" cy="1135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12679D"/>
                </a:solidFill>
                <a:effectLst/>
                <a:uLnTx/>
                <a:uFillTx/>
                <a:latin typeface="Arial Narrow" panose="020B0606020202030204" pitchFamily="34" charset="0"/>
                <a:ea typeface="+mn-ea"/>
                <a:cs typeface="+mn-cs"/>
              </a:rPr>
              <a:t>Penghui Zhao, </a:t>
            </a:r>
            <a:r>
              <a:rPr kumimoji="0" lang="en-US" sz="3600" b="0" i="0" u="none" strike="noStrike" kern="1200" cap="none" spc="0" normalizeH="0" baseline="0" noProof="0" dirty="0" err="1">
                <a:ln>
                  <a:noFill/>
                </a:ln>
                <a:solidFill>
                  <a:srgbClr val="12679D"/>
                </a:solidFill>
                <a:effectLst/>
                <a:uLnTx/>
                <a:uFillTx/>
                <a:latin typeface="Arial Narrow" panose="020B0606020202030204" pitchFamily="34" charset="0"/>
                <a:ea typeface="+mn-ea"/>
                <a:cs typeface="+mn-cs"/>
              </a:rPr>
              <a:t>Haiwen</a:t>
            </a:r>
            <a:r>
              <a:rPr kumimoji="0" lang="en-US" sz="3600" b="0" i="0" u="none" strike="noStrike" kern="1200" cap="none" spc="0" normalizeH="0" baseline="0" noProof="0" dirty="0">
                <a:ln>
                  <a:noFill/>
                </a:ln>
                <a:solidFill>
                  <a:srgbClr val="12679D"/>
                </a:solidFill>
                <a:effectLst/>
                <a:uLnTx/>
                <a:uFillTx/>
                <a:latin typeface="Arial Narrow" panose="020B0606020202030204" pitchFamily="34" charset="0"/>
                <a:ea typeface="+mn-ea"/>
                <a:cs typeface="+mn-cs"/>
              </a:rPr>
              <a:t> Yuan, </a:t>
            </a:r>
            <a:r>
              <a:rPr kumimoji="0" lang="en-US" sz="3600" b="0" i="0" u="none" strike="noStrike" kern="1200" cap="none" spc="0" normalizeH="0" baseline="0" noProof="0" dirty="0" err="1">
                <a:ln>
                  <a:noFill/>
                </a:ln>
                <a:solidFill>
                  <a:srgbClr val="12679D"/>
                </a:solidFill>
                <a:effectLst/>
                <a:uLnTx/>
                <a:uFillTx/>
                <a:latin typeface="Arial Narrow" panose="020B0606020202030204" pitchFamily="34" charset="0"/>
                <a:ea typeface="+mn-ea"/>
                <a:cs typeface="+mn-cs"/>
              </a:rPr>
              <a:t>Chengxin</a:t>
            </a:r>
            <a:r>
              <a:rPr kumimoji="0" lang="en-US" sz="3600" b="0" i="0" u="none" strike="noStrike" kern="1200" cap="none" spc="0" normalizeH="0" baseline="0" noProof="0" dirty="0">
                <a:ln>
                  <a:noFill/>
                </a:ln>
                <a:solidFill>
                  <a:srgbClr val="12679D"/>
                </a:solidFill>
                <a:effectLst/>
                <a:uLnTx/>
                <a:uFillTx/>
                <a:latin typeface="Arial Narrow" panose="020B0606020202030204" pitchFamily="34" charset="0"/>
                <a:ea typeface="+mn-ea"/>
                <a:cs typeface="+mn-cs"/>
              </a:rPr>
              <a:t> Liu, Hu Zhou, Hai Xu, </a:t>
            </a:r>
            <a:r>
              <a:rPr kumimoji="0" lang="en-US" sz="3600" b="0" i="0" u="none" strike="noStrike" kern="1200" cap="none" spc="0" normalizeH="0" baseline="0" noProof="0" dirty="0" err="1">
                <a:ln>
                  <a:noFill/>
                </a:ln>
                <a:solidFill>
                  <a:srgbClr val="12679D"/>
                </a:solidFill>
                <a:effectLst/>
                <a:uLnTx/>
                <a:uFillTx/>
                <a:latin typeface="Arial Narrow" panose="020B0606020202030204" pitchFamily="34" charset="0"/>
                <a:ea typeface="+mn-ea"/>
                <a:cs typeface="+mn-cs"/>
              </a:rPr>
              <a:t>Xiangdong</a:t>
            </a:r>
            <a:r>
              <a:rPr kumimoji="0" lang="en-US" sz="3600" b="0" i="0" u="none" strike="noStrike" kern="1200" cap="none" spc="0" normalizeH="0" baseline="0" noProof="0" dirty="0">
                <a:ln>
                  <a:noFill/>
                </a:ln>
                <a:solidFill>
                  <a:srgbClr val="12679D"/>
                </a:solidFill>
                <a:effectLst/>
                <a:uLnTx/>
                <a:uFillTx/>
                <a:latin typeface="Arial Narrow" panose="020B0606020202030204" pitchFamily="34" charset="0"/>
                <a:ea typeface="+mn-ea"/>
                <a:cs typeface="+mn-cs"/>
              </a:rPr>
              <a:t>, Zhang.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12679D"/>
              </a:solidFill>
              <a:effectLst/>
              <a:uLnTx/>
              <a:uFillTx/>
              <a:latin typeface="Arial Narrow" panose="020B0606020202030204" pitchFamily="34" charset="0"/>
              <a:ea typeface="+mn-ea"/>
              <a:cs typeface="+mn-cs"/>
            </a:endParaRPr>
          </a:p>
        </p:txBody>
      </p:sp>
      <p:sp>
        <p:nvSpPr>
          <p:cNvPr id="12" name="Subtitle 2">
            <a:extLst>
              <a:ext uri="{FF2B5EF4-FFF2-40B4-BE49-F238E27FC236}">
                <a16:creationId xmlns:a16="http://schemas.microsoft.com/office/drawing/2014/main" id="{5987D663-BB7D-1D09-D0D2-94593EBB61A3}"/>
              </a:ext>
            </a:extLst>
          </p:cNvPr>
          <p:cNvSpPr txBox="1">
            <a:spLocks/>
          </p:cNvSpPr>
          <p:nvPr/>
        </p:nvSpPr>
        <p:spPr>
          <a:xfrm>
            <a:off x="8722526" y="5474171"/>
            <a:ext cx="2694774" cy="796415"/>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prstClr val="black"/>
              </a:buClr>
              <a:buSzPct val="80000"/>
              <a:buFont typeface="Wingdings 3" panose="05040102010807070707" pitchFamily="18" charset="2"/>
              <a:buNone/>
              <a:tabLst/>
              <a:defRPr/>
            </a:pPr>
            <a:r>
              <a:rPr kumimoji="0" lang="en-US" sz="2800" b="0" i="0" u="none" strike="noStrike" kern="1200" cap="none" spc="0" normalizeH="0" baseline="0" noProof="0" dirty="0">
                <a:ln>
                  <a:noFill/>
                </a:ln>
                <a:solidFill>
                  <a:srgbClr val="12679D"/>
                </a:solidFill>
                <a:effectLst/>
                <a:uLnTx/>
                <a:uFillTx/>
                <a:latin typeface="Arial Narrow" panose="020B0606020202030204" pitchFamily="34" charset="0"/>
                <a:ea typeface="+mn-ea"/>
                <a:cs typeface="+mn-cs"/>
              </a:rPr>
              <a:t>Penghui Zhao</a:t>
            </a:r>
          </a:p>
          <a:p>
            <a:pPr marL="0" marR="0" lvl="0" indent="0" algn="l" defTabSz="457200" rtl="0" eaLnBrk="1" fontAlgn="auto" latinLnBrk="0" hangingPunct="1">
              <a:lnSpc>
                <a:spcPct val="100000"/>
              </a:lnSpc>
              <a:spcBef>
                <a:spcPts val="0"/>
              </a:spcBef>
              <a:spcAft>
                <a:spcPts val="0"/>
              </a:spcAft>
              <a:buClr>
                <a:prstClr val="black"/>
              </a:buClr>
              <a:buSzPct val="80000"/>
              <a:buFont typeface="Wingdings 3" panose="05040102010807070707" pitchFamily="18" charset="2"/>
              <a:buNone/>
              <a:tabLst/>
              <a:defRPr/>
            </a:pPr>
            <a:r>
              <a:rPr kumimoji="0" lang="en-US" sz="2000" b="0" i="0" u="none" strike="noStrike" kern="1200" cap="none" spc="0" normalizeH="0" baseline="0" noProof="0" dirty="0" err="1">
                <a:ln>
                  <a:noFill/>
                </a:ln>
                <a:solidFill>
                  <a:srgbClr val="12679D"/>
                </a:solidFill>
                <a:effectLst/>
                <a:uLnTx/>
                <a:uFillTx/>
                <a:latin typeface="Arial Narrow" panose="020B0606020202030204" pitchFamily="34" charset="0"/>
                <a:ea typeface="+mn-ea"/>
                <a:cs typeface="+mn-cs"/>
              </a:rPr>
              <a:t>Beihang</a:t>
            </a:r>
            <a:r>
              <a:rPr kumimoji="0" lang="en-US" sz="2000" b="0" i="0" u="none" strike="noStrike" kern="1200" cap="none" spc="0" normalizeH="0" baseline="0" noProof="0" dirty="0">
                <a:ln>
                  <a:noFill/>
                </a:ln>
                <a:solidFill>
                  <a:srgbClr val="12679D"/>
                </a:solidFill>
                <a:effectLst/>
                <a:uLnTx/>
                <a:uFillTx/>
                <a:latin typeface="Arial Narrow" panose="020B0606020202030204" pitchFamily="34" charset="0"/>
                <a:ea typeface="+mn-ea"/>
                <a:cs typeface="+mn-cs"/>
              </a:rPr>
              <a:t> University, China</a:t>
            </a:r>
          </a:p>
        </p:txBody>
      </p:sp>
      <p:pic>
        <p:nvPicPr>
          <p:cNvPr id="2" name="图片 1">
            <a:extLst>
              <a:ext uri="{FF2B5EF4-FFF2-40B4-BE49-F238E27FC236}">
                <a16:creationId xmlns:a16="http://schemas.microsoft.com/office/drawing/2014/main" id="{F3816323-093D-4745-971A-0B5ECB770E0A}"/>
              </a:ext>
            </a:extLst>
          </p:cNvPr>
          <p:cNvPicPr>
            <a:picLocks noChangeAspect="1"/>
          </p:cNvPicPr>
          <p:nvPr/>
        </p:nvPicPr>
        <p:blipFill>
          <a:blip r:embed="rId7"/>
          <a:stretch>
            <a:fillRect/>
          </a:stretch>
        </p:blipFill>
        <p:spPr>
          <a:xfrm>
            <a:off x="8689750" y="1358900"/>
            <a:ext cx="2714850" cy="3969827"/>
          </a:xfrm>
          <a:prstGeom prst="rect">
            <a:avLst/>
          </a:prstGeom>
        </p:spPr>
      </p:pic>
    </p:spTree>
    <p:extLst>
      <p:ext uri="{BB962C8B-B14F-4D97-AF65-F5344CB8AC3E}">
        <p14:creationId xmlns:p14="http://schemas.microsoft.com/office/powerpoint/2010/main" val="121611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Optimization method for multi-factor tests of audible noise on UHVDC transmission lines</a:t>
            </a:r>
            <a:endParaRPr lang="en-US" dirty="0"/>
          </a:p>
        </p:txBody>
      </p:sp>
      <p:sp>
        <p:nvSpPr>
          <p:cNvPr id="5" name="文本框 4">
            <a:extLst>
              <a:ext uri="{FF2B5EF4-FFF2-40B4-BE49-F238E27FC236}">
                <a16:creationId xmlns:a16="http://schemas.microsoft.com/office/drawing/2014/main" id="{A688477A-37F6-47D9-B0D1-B6558BB083B5}"/>
              </a:ext>
            </a:extLst>
          </p:cNvPr>
          <p:cNvSpPr txBox="1"/>
          <p:nvPr/>
        </p:nvSpPr>
        <p:spPr>
          <a:xfrm>
            <a:off x="1409700" y="2144236"/>
            <a:ext cx="9652000" cy="2554545"/>
          </a:xfrm>
          <a:prstGeom prst="rect">
            <a:avLst/>
          </a:prstGeom>
          <a:noFill/>
        </p:spPr>
        <p:txBody>
          <a:bodyPr wrap="square">
            <a:spAutoFit/>
          </a:bodyPr>
          <a:lstStyle/>
          <a:p>
            <a:r>
              <a:rPr lang="en-US" altLang="zh-CN" sz="3200" dirty="0"/>
              <a:t>                 </a:t>
            </a:r>
            <a:r>
              <a:rPr lang="en-US" altLang="zh-CN" sz="4000" dirty="0"/>
              <a:t>Thank you for your listening!</a:t>
            </a:r>
          </a:p>
          <a:p>
            <a:endParaRPr lang="en-US" altLang="zh-CN" sz="3200" dirty="0"/>
          </a:p>
          <a:p>
            <a:r>
              <a:rPr lang="en-US" altLang="zh-CN" sz="3200" dirty="0"/>
              <a:t>If you have any question or advice, please contact me by e-mail </a:t>
            </a:r>
            <a:r>
              <a:rPr lang="en-US" altLang="zh-CN" sz="3200" dirty="0">
                <a:hlinkClick r:id="rId3"/>
              </a:rPr>
              <a:t>zhaophl@buaa.edu.cn</a:t>
            </a:r>
            <a:endParaRPr lang="en-US" altLang="zh-CN" sz="3200" dirty="0"/>
          </a:p>
          <a:p>
            <a:endParaRPr lang="en-US" altLang="zh-CN" sz="2400" dirty="0"/>
          </a:p>
        </p:txBody>
      </p:sp>
    </p:spTree>
    <p:extLst>
      <p:ext uri="{BB962C8B-B14F-4D97-AF65-F5344CB8AC3E}">
        <p14:creationId xmlns:p14="http://schemas.microsoft.com/office/powerpoint/2010/main" val="218844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Optimization method for multi-factor tests of audible noise on UHVDC transmission lines</a:t>
            </a:r>
          </a:p>
        </p:txBody>
      </p:sp>
      <p:sp>
        <p:nvSpPr>
          <p:cNvPr id="14" name="Content Placeholder 13"/>
          <p:cNvSpPr>
            <a:spLocks noGrp="1"/>
          </p:cNvSpPr>
          <p:nvPr>
            <p:ph idx="1"/>
          </p:nvPr>
        </p:nvSpPr>
        <p:spPr>
          <a:xfrm>
            <a:off x="4136858" y="1568115"/>
            <a:ext cx="7253037" cy="1359569"/>
          </a:xfrm>
        </p:spPr>
        <p:txBody>
          <a:bodyPr>
            <a:normAutofit/>
          </a:bodyPr>
          <a:lstStyle/>
          <a:p>
            <a:endParaRPr lang="en-US" dirty="0"/>
          </a:p>
          <a:p>
            <a:endParaRPr lang="en-US" dirty="0"/>
          </a:p>
        </p:txBody>
      </p:sp>
      <p:pic>
        <p:nvPicPr>
          <p:cNvPr id="3" name="图片 2">
            <a:extLst>
              <a:ext uri="{FF2B5EF4-FFF2-40B4-BE49-F238E27FC236}">
                <a16:creationId xmlns:a16="http://schemas.microsoft.com/office/drawing/2014/main" id="{26990E50-81DB-4FD5-9571-CC651A424959}"/>
              </a:ext>
            </a:extLst>
          </p:cNvPr>
          <p:cNvPicPr>
            <a:picLocks noChangeAspect="1"/>
          </p:cNvPicPr>
          <p:nvPr/>
        </p:nvPicPr>
        <p:blipFill>
          <a:blip r:embed="rId3"/>
          <a:stretch>
            <a:fillRect/>
          </a:stretch>
        </p:blipFill>
        <p:spPr>
          <a:xfrm>
            <a:off x="7901060" y="1738112"/>
            <a:ext cx="2906640" cy="3152422"/>
          </a:xfrm>
          <a:prstGeom prst="rect">
            <a:avLst/>
          </a:prstGeom>
        </p:spPr>
      </p:pic>
      <p:pic>
        <p:nvPicPr>
          <p:cNvPr id="4" name="图片 3">
            <a:extLst>
              <a:ext uri="{FF2B5EF4-FFF2-40B4-BE49-F238E27FC236}">
                <a16:creationId xmlns:a16="http://schemas.microsoft.com/office/drawing/2014/main" id="{797B8F3C-C3BB-45DF-BDF5-DD0B66DD25BA}"/>
              </a:ext>
            </a:extLst>
          </p:cNvPr>
          <p:cNvPicPr>
            <a:picLocks noChangeAspect="1"/>
          </p:cNvPicPr>
          <p:nvPr/>
        </p:nvPicPr>
        <p:blipFill>
          <a:blip r:embed="rId4"/>
          <a:stretch>
            <a:fillRect/>
          </a:stretch>
        </p:blipFill>
        <p:spPr>
          <a:xfrm>
            <a:off x="1441116" y="2071436"/>
            <a:ext cx="3663617" cy="2442411"/>
          </a:xfrm>
          <a:prstGeom prst="rect">
            <a:avLst/>
          </a:prstGeom>
        </p:spPr>
      </p:pic>
      <p:sp>
        <p:nvSpPr>
          <p:cNvPr id="8" name="文本框 7">
            <a:extLst>
              <a:ext uri="{FF2B5EF4-FFF2-40B4-BE49-F238E27FC236}">
                <a16:creationId xmlns:a16="http://schemas.microsoft.com/office/drawing/2014/main" id="{27ED362F-0235-40BE-A041-E8463D830E0E}"/>
              </a:ext>
            </a:extLst>
          </p:cNvPr>
          <p:cNvSpPr txBox="1"/>
          <p:nvPr/>
        </p:nvSpPr>
        <p:spPr>
          <a:xfrm>
            <a:off x="1307430" y="5139034"/>
            <a:ext cx="9538370" cy="1384995"/>
          </a:xfrm>
          <a:prstGeom prst="rect">
            <a:avLst/>
          </a:prstGeom>
          <a:solidFill>
            <a:schemeClr val="accent5">
              <a:lumMod val="60000"/>
              <a:lumOff val="40000"/>
            </a:schemeClr>
          </a:solidFill>
        </p:spPr>
        <p:txBody>
          <a:bodyPr wrap="square">
            <a:spAutoFit/>
          </a:bodyPr>
          <a:lstStyle/>
          <a:p>
            <a:r>
              <a:rPr lang="en-US" altLang="zh-CN" sz="2800" dirty="0">
                <a:solidFill>
                  <a:srgbClr val="FF0000"/>
                </a:solidFill>
              </a:rPr>
              <a:t>Audible noise has become an important issue affecting the planning and design of ultra-high-voltage direct-current (UHVDC) transmission lines.</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method for multi-factor tests of audible noise on UHVDC transmission lines</a:t>
            </a:r>
          </a:p>
        </p:txBody>
      </p:sp>
      <p:sp>
        <p:nvSpPr>
          <p:cNvPr id="5" name="任意多边形: 形状 4">
            <a:extLst>
              <a:ext uri="{FF2B5EF4-FFF2-40B4-BE49-F238E27FC236}">
                <a16:creationId xmlns:a16="http://schemas.microsoft.com/office/drawing/2014/main" id="{3A2DFD7E-C846-4616-98DC-5CA01A35DECA}"/>
              </a:ext>
            </a:extLst>
          </p:cNvPr>
          <p:cNvSpPr/>
          <p:nvPr/>
        </p:nvSpPr>
        <p:spPr>
          <a:xfrm>
            <a:off x="3429000" y="1728519"/>
            <a:ext cx="7670800" cy="636390"/>
          </a:xfrm>
          <a:custGeom>
            <a:avLst/>
            <a:gdLst>
              <a:gd name="connsiteX0" fmla="*/ 0 w 3299736"/>
              <a:gd name="connsiteY0" fmla="*/ 0 h 636390"/>
              <a:gd name="connsiteX1" fmla="*/ 3299736 w 3299736"/>
              <a:gd name="connsiteY1" fmla="*/ 0 h 636390"/>
              <a:gd name="connsiteX2" fmla="*/ 3299736 w 3299736"/>
              <a:gd name="connsiteY2" fmla="*/ 636390 h 636390"/>
              <a:gd name="connsiteX3" fmla="*/ 0 w 3299736"/>
              <a:gd name="connsiteY3" fmla="*/ 636390 h 636390"/>
              <a:gd name="connsiteX4" fmla="*/ 0 w 3299736"/>
              <a:gd name="connsiteY4" fmla="*/ 0 h 63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36" h="636390">
                <a:moveTo>
                  <a:pt x="0" y="0"/>
                </a:moveTo>
                <a:lnTo>
                  <a:pt x="3299736" y="0"/>
                </a:lnTo>
                <a:lnTo>
                  <a:pt x="3299736" y="636390"/>
                </a:lnTo>
                <a:lnTo>
                  <a:pt x="0" y="63639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565" tIns="49784" rIns="49785" bIns="49784" numCol="1" spcCol="1270" anchor="ctr" anchorCtr="0">
            <a:noAutofit/>
          </a:bodyPr>
          <a:lstStyle/>
          <a:p>
            <a:pPr defTabSz="311150">
              <a:lnSpc>
                <a:spcPct val="90000"/>
              </a:lnSpc>
              <a:spcBef>
                <a:spcPct val="0"/>
              </a:spcBef>
              <a:spcAft>
                <a:spcPct val="35000"/>
              </a:spcAft>
            </a:pPr>
            <a:r>
              <a:rPr lang="en-US" sz="3200" dirty="0">
                <a:solidFill>
                  <a:srgbClr val="00B050"/>
                </a:solidFill>
              </a:rPr>
              <a:t>Introduction</a:t>
            </a:r>
          </a:p>
        </p:txBody>
      </p:sp>
      <p:sp>
        <p:nvSpPr>
          <p:cNvPr id="6" name="任意多边形: 形状 5">
            <a:extLst>
              <a:ext uri="{FF2B5EF4-FFF2-40B4-BE49-F238E27FC236}">
                <a16:creationId xmlns:a16="http://schemas.microsoft.com/office/drawing/2014/main" id="{C8762A35-BDA8-4DF6-A172-57711C94EAC0}"/>
              </a:ext>
            </a:extLst>
          </p:cNvPr>
          <p:cNvSpPr/>
          <p:nvPr/>
        </p:nvSpPr>
        <p:spPr>
          <a:xfrm>
            <a:off x="1792001" y="1714500"/>
            <a:ext cx="636072" cy="636072"/>
          </a:xfrm>
          <a:custGeom>
            <a:avLst/>
            <a:gdLst>
              <a:gd name="connsiteX0" fmla="*/ 0 w 636072"/>
              <a:gd name="connsiteY0" fmla="*/ 318036 h 636072"/>
              <a:gd name="connsiteX1" fmla="*/ 318036 w 636072"/>
              <a:gd name="connsiteY1" fmla="*/ 0 h 636072"/>
              <a:gd name="connsiteX2" fmla="*/ 636072 w 636072"/>
              <a:gd name="connsiteY2" fmla="*/ 318036 h 636072"/>
              <a:gd name="connsiteX3" fmla="*/ 318036 w 636072"/>
              <a:gd name="connsiteY3" fmla="*/ 636072 h 636072"/>
              <a:gd name="connsiteX4" fmla="*/ 0 w 636072"/>
              <a:gd name="connsiteY4" fmla="*/ 318036 h 636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072" h="636072">
                <a:moveTo>
                  <a:pt x="0" y="318036"/>
                </a:moveTo>
                <a:cubicBezTo>
                  <a:pt x="0" y="142390"/>
                  <a:pt x="142390" y="0"/>
                  <a:pt x="318036" y="0"/>
                </a:cubicBezTo>
                <a:cubicBezTo>
                  <a:pt x="493682" y="0"/>
                  <a:pt x="636072" y="142390"/>
                  <a:pt x="636072" y="318036"/>
                </a:cubicBezTo>
                <a:cubicBezTo>
                  <a:pt x="636072" y="493682"/>
                  <a:pt x="493682" y="636072"/>
                  <a:pt x="318036" y="636072"/>
                </a:cubicBezTo>
                <a:cubicBezTo>
                  <a:pt x="142390" y="636072"/>
                  <a:pt x="0" y="493682"/>
                  <a:pt x="0" y="318036"/>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3151" tIns="93151" rIns="93151" bIns="93151" numCol="1" spcCol="1270" anchor="ctr" anchorCtr="0">
            <a:noAutofit/>
          </a:bodyPr>
          <a:lstStyle/>
          <a:p>
            <a:pPr marL="0" lvl="0" indent="0" algn="ctr" defTabSz="711200">
              <a:lnSpc>
                <a:spcPct val="90000"/>
              </a:lnSpc>
              <a:spcBef>
                <a:spcPct val="0"/>
              </a:spcBef>
              <a:spcAft>
                <a:spcPct val="35000"/>
              </a:spcAft>
              <a:buNone/>
            </a:pPr>
            <a:r>
              <a:rPr lang="en-US" sz="1600" kern="1200" dirty="0"/>
              <a:t>Step 1</a:t>
            </a:r>
          </a:p>
        </p:txBody>
      </p:sp>
      <p:sp>
        <p:nvSpPr>
          <p:cNvPr id="7" name="任意多边形: 形状 6">
            <a:extLst>
              <a:ext uri="{FF2B5EF4-FFF2-40B4-BE49-F238E27FC236}">
                <a16:creationId xmlns:a16="http://schemas.microsoft.com/office/drawing/2014/main" id="{97BE60DD-116E-4703-97F9-7B5B82FC7573}"/>
              </a:ext>
            </a:extLst>
          </p:cNvPr>
          <p:cNvSpPr/>
          <p:nvPr/>
        </p:nvSpPr>
        <p:spPr>
          <a:xfrm>
            <a:off x="3429000" y="2642042"/>
            <a:ext cx="7670800" cy="863158"/>
          </a:xfrm>
          <a:custGeom>
            <a:avLst/>
            <a:gdLst>
              <a:gd name="connsiteX0" fmla="*/ 0 w 6354329"/>
              <a:gd name="connsiteY0" fmla="*/ 0 h 636390"/>
              <a:gd name="connsiteX1" fmla="*/ 6354329 w 6354329"/>
              <a:gd name="connsiteY1" fmla="*/ 0 h 636390"/>
              <a:gd name="connsiteX2" fmla="*/ 6354329 w 6354329"/>
              <a:gd name="connsiteY2" fmla="*/ 636390 h 636390"/>
              <a:gd name="connsiteX3" fmla="*/ 0 w 6354329"/>
              <a:gd name="connsiteY3" fmla="*/ 636390 h 636390"/>
              <a:gd name="connsiteX4" fmla="*/ 0 w 6354329"/>
              <a:gd name="connsiteY4" fmla="*/ 0 h 63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4329" h="636390">
                <a:moveTo>
                  <a:pt x="0" y="0"/>
                </a:moveTo>
                <a:lnTo>
                  <a:pt x="6354329" y="0"/>
                </a:lnTo>
                <a:lnTo>
                  <a:pt x="6354329" y="636390"/>
                </a:lnTo>
                <a:lnTo>
                  <a:pt x="0" y="63639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565" tIns="49784" rIns="49785" bIns="49784" numCol="1" spcCol="1270" anchor="ctr" anchorCtr="0">
            <a:noAutofit/>
          </a:bodyPr>
          <a:lstStyle/>
          <a:p>
            <a:pPr defTabSz="311150">
              <a:lnSpc>
                <a:spcPct val="90000"/>
              </a:lnSpc>
              <a:spcBef>
                <a:spcPct val="0"/>
              </a:spcBef>
              <a:spcAft>
                <a:spcPct val="35000"/>
              </a:spcAft>
            </a:pPr>
            <a:r>
              <a:rPr lang="en-US" altLang="zh-CN" sz="3200" dirty="0">
                <a:solidFill>
                  <a:srgbClr val="00B050"/>
                </a:solidFill>
              </a:rPr>
              <a:t>Generation mechanism and influencing factors of audible noise</a:t>
            </a:r>
            <a:endParaRPr lang="en-US" sz="3200" dirty="0">
              <a:solidFill>
                <a:srgbClr val="00B050"/>
              </a:solidFill>
            </a:endParaRPr>
          </a:p>
        </p:txBody>
      </p:sp>
      <p:sp>
        <p:nvSpPr>
          <p:cNvPr id="8" name="任意多边形: 形状 7">
            <a:extLst>
              <a:ext uri="{FF2B5EF4-FFF2-40B4-BE49-F238E27FC236}">
                <a16:creationId xmlns:a16="http://schemas.microsoft.com/office/drawing/2014/main" id="{77F63BA0-8F82-43BB-8946-DE14D74532A3}"/>
              </a:ext>
            </a:extLst>
          </p:cNvPr>
          <p:cNvSpPr/>
          <p:nvPr/>
        </p:nvSpPr>
        <p:spPr>
          <a:xfrm>
            <a:off x="1792001" y="2780220"/>
            <a:ext cx="636072" cy="636072"/>
          </a:xfrm>
          <a:custGeom>
            <a:avLst/>
            <a:gdLst>
              <a:gd name="connsiteX0" fmla="*/ 0 w 636072"/>
              <a:gd name="connsiteY0" fmla="*/ 318036 h 636072"/>
              <a:gd name="connsiteX1" fmla="*/ 318036 w 636072"/>
              <a:gd name="connsiteY1" fmla="*/ 0 h 636072"/>
              <a:gd name="connsiteX2" fmla="*/ 636072 w 636072"/>
              <a:gd name="connsiteY2" fmla="*/ 318036 h 636072"/>
              <a:gd name="connsiteX3" fmla="*/ 318036 w 636072"/>
              <a:gd name="connsiteY3" fmla="*/ 636072 h 636072"/>
              <a:gd name="connsiteX4" fmla="*/ 0 w 636072"/>
              <a:gd name="connsiteY4" fmla="*/ 318036 h 636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072" h="636072">
                <a:moveTo>
                  <a:pt x="0" y="318036"/>
                </a:moveTo>
                <a:cubicBezTo>
                  <a:pt x="0" y="142390"/>
                  <a:pt x="142390" y="0"/>
                  <a:pt x="318036" y="0"/>
                </a:cubicBezTo>
                <a:cubicBezTo>
                  <a:pt x="493682" y="0"/>
                  <a:pt x="636072" y="142390"/>
                  <a:pt x="636072" y="318036"/>
                </a:cubicBezTo>
                <a:cubicBezTo>
                  <a:pt x="636072" y="493682"/>
                  <a:pt x="493682" y="636072"/>
                  <a:pt x="318036" y="636072"/>
                </a:cubicBezTo>
                <a:cubicBezTo>
                  <a:pt x="142390" y="636072"/>
                  <a:pt x="0" y="493682"/>
                  <a:pt x="0" y="318036"/>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3151" tIns="93151" rIns="93151" bIns="93151" numCol="1" spcCol="1270" anchor="ctr" anchorCtr="0">
            <a:noAutofit/>
          </a:bodyPr>
          <a:lstStyle/>
          <a:p>
            <a:pPr marL="0" lvl="0" indent="0" algn="ctr" defTabSz="711200">
              <a:lnSpc>
                <a:spcPct val="90000"/>
              </a:lnSpc>
              <a:spcBef>
                <a:spcPct val="0"/>
              </a:spcBef>
              <a:spcAft>
                <a:spcPct val="35000"/>
              </a:spcAft>
              <a:buNone/>
            </a:pPr>
            <a:r>
              <a:rPr lang="en-US" sz="1600" kern="1200" dirty="0"/>
              <a:t>Step 2 </a:t>
            </a:r>
          </a:p>
        </p:txBody>
      </p:sp>
      <p:sp>
        <p:nvSpPr>
          <p:cNvPr id="9" name="任意多边形: 形状 8">
            <a:extLst>
              <a:ext uri="{FF2B5EF4-FFF2-40B4-BE49-F238E27FC236}">
                <a16:creationId xmlns:a16="http://schemas.microsoft.com/office/drawing/2014/main" id="{B97D9912-9B00-499B-9ED5-5ACE64604454}"/>
              </a:ext>
            </a:extLst>
          </p:cNvPr>
          <p:cNvSpPr/>
          <p:nvPr/>
        </p:nvSpPr>
        <p:spPr>
          <a:xfrm flipH="1">
            <a:off x="3429000" y="3786884"/>
            <a:ext cx="7658100" cy="636390"/>
          </a:xfrm>
          <a:custGeom>
            <a:avLst/>
            <a:gdLst>
              <a:gd name="connsiteX0" fmla="*/ 0 w 634785"/>
              <a:gd name="connsiteY0" fmla="*/ 0 h 636390"/>
              <a:gd name="connsiteX1" fmla="*/ 634785 w 634785"/>
              <a:gd name="connsiteY1" fmla="*/ 0 h 636390"/>
              <a:gd name="connsiteX2" fmla="*/ 634785 w 634785"/>
              <a:gd name="connsiteY2" fmla="*/ 636390 h 636390"/>
              <a:gd name="connsiteX3" fmla="*/ 0 w 634785"/>
              <a:gd name="connsiteY3" fmla="*/ 636390 h 636390"/>
              <a:gd name="connsiteX4" fmla="*/ 0 w 634785"/>
              <a:gd name="connsiteY4" fmla="*/ 0 h 63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85" h="636390">
                <a:moveTo>
                  <a:pt x="0" y="0"/>
                </a:moveTo>
                <a:lnTo>
                  <a:pt x="634785" y="0"/>
                </a:lnTo>
                <a:lnTo>
                  <a:pt x="634785" y="636390"/>
                </a:lnTo>
                <a:lnTo>
                  <a:pt x="0" y="63639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565" tIns="49784" rIns="49785" bIns="49784" numCol="1" spcCol="1270" anchor="ctr" anchorCtr="0">
            <a:noAutofit/>
          </a:bodyPr>
          <a:lstStyle/>
          <a:p>
            <a:pPr marL="0" lvl="0" indent="0" algn="l" defTabSz="311150">
              <a:lnSpc>
                <a:spcPct val="90000"/>
              </a:lnSpc>
              <a:spcBef>
                <a:spcPct val="0"/>
              </a:spcBef>
              <a:spcAft>
                <a:spcPct val="35000"/>
              </a:spcAft>
              <a:buNone/>
            </a:pPr>
            <a:r>
              <a:rPr lang="en-US" altLang="zh-CN" sz="3200" kern="1200" dirty="0">
                <a:solidFill>
                  <a:srgbClr val="00B050"/>
                </a:solidFill>
              </a:rPr>
              <a:t>Feature selection for multiple factors</a:t>
            </a:r>
            <a:endParaRPr lang="en-US" sz="3200" kern="1200" dirty="0"/>
          </a:p>
        </p:txBody>
      </p:sp>
      <p:sp>
        <p:nvSpPr>
          <p:cNvPr id="10" name="任意多边形: 形状 9">
            <a:extLst>
              <a:ext uri="{FF2B5EF4-FFF2-40B4-BE49-F238E27FC236}">
                <a16:creationId xmlns:a16="http://schemas.microsoft.com/office/drawing/2014/main" id="{AE4A8F86-BB15-42BF-80FC-6C6FE06C84BA}"/>
              </a:ext>
            </a:extLst>
          </p:cNvPr>
          <p:cNvSpPr/>
          <p:nvPr/>
        </p:nvSpPr>
        <p:spPr>
          <a:xfrm>
            <a:off x="1792001" y="3709718"/>
            <a:ext cx="636072" cy="636072"/>
          </a:xfrm>
          <a:custGeom>
            <a:avLst/>
            <a:gdLst>
              <a:gd name="connsiteX0" fmla="*/ 0 w 636072"/>
              <a:gd name="connsiteY0" fmla="*/ 318036 h 636072"/>
              <a:gd name="connsiteX1" fmla="*/ 318036 w 636072"/>
              <a:gd name="connsiteY1" fmla="*/ 0 h 636072"/>
              <a:gd name="connsiteX2" fmla="*/ 636072 w 636072"/>
              <a:gd name="connsiteY2" fmla="*/ 318036 h 636072"/>
              <a:gd name="connsiteX3" fmla="*/ 318036 w 636072"/>
              <a:gd name="connsiteY3" fmla="*/ 636072 h 636072"/>
              <a:gd name="connsiteX4" fmla="*/ 0 w 636072"/>
              <a:gd name="connsiteY4" fmla="*/ 318036 h 636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072" h="636072">
                <a:moveTo>
                  <a:pt x="0" y="318036"/>
                </a:moveTo>
                <a:cubicBezTo>
                  <a:pt x="0" y="142390"/>
                  <a:pt x="142390" y="0"/>
                  <a:pt x="318036" y="0"/>
                </a:cubicBezTo>
                <a:cubicBezTo>
                  <a:pt x="493682" y="0"/>
                  <a:pt x="636072" y="142390"/>
                  <a:pt x="636072" y="318036"/>
                </a:cubicBezTo>
                <a:cubicBezTo>
                  <a:pt x="636072" y="493682"/>
                  <a:pt x="493682" y="636072"/>
                  <a:pt x="318036" y="636072"/>
                </a:cubicBezTo>
                <a:cubicBezTo>
                  <a:pt x="142390" y="636072"/>
                  <a:pt x="0" y="493682"/>
                  <a:pt x="0" y="318036"/>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3151" tIns="93151" rIns="93151" bIns="93151" numCol="1" spcCol="1270" anchor="ctr" anchorCtr="0">
            <a:noAutofit/>
          </a:bodyPr>
          <a:lstStyle/>
          <a:p>
            <a:pPr marL="0" lvl="0" indent="0" algn="ctr" defTabSz="711200">
              <a:lnSpc>
                <a:spcPct val="90000"/>
              </a:lnSpc>
              <a:spcBef>
                <a:spcPct val="0"/>
              </a:spcBef>
              <a:spcAft>
                <a:spcPct val="35000"/>
              </a:spcAft>
              <a:buNone/>
            </a:pPr>
            <a:r>
              <a:rPr lang="en-US" sz="1600" kern="1200" dirty="0"/>
              <a:t>Step 3</a:t>
            </a:r>
          </a:p>
        </p:txBody>
      </p:sp>
      <p:sp>
        <p:nvSpPr>
          <p:cNvPr id="11" name="任意多边形: 形状 10">
            <a:extLst>
              <a:ext uri="{FF2B5EF4-FFF2-40B4-BE49-F238E27FC236}">
                <a16:creationId xmlns:a16="http://schemas.microsoft.com/office/drawing/2014/main" id="{4E14F2C9-BFEC-4B8F-89A4-5BFD1BDE855F}"/>
              </a:ext>
            </a:extLst>
          </p:cNvPr>
          <p:cNvSpPr/>
          <p:nvPr/>
        </p:nvSpPr>
        <p:spPr>
          <a:xfrm>
            <a:off x="3429000" y="4635019"/>
            <a:ext cx="7696200" cy="636390"/>
          </a:xfrm>
          <a:custGeom>
            <a:avLst/>
            <a:gdLst>
              <a:gd name="connsiteX0" fmla="*/ 0 w 954109"/>
              <a:gd name="connsiteY0" fmla="*/ 0 h 636390"/>
              <a:gd name="connsiteX1" fmla="*/ 954109 w 954109"/>
              <a:gd name="connsiteY1" fmla="*/ 0 h 636390"/>
              <a:gd name="connsiteX2" fmla="*/ 954109 w 954109"/>
              <a:gd name="connsiteY2" fmla="*/ 636390 h 636390"/>
              <a:gd name="connsiteX3" fmla="*/ 0 w 954109"/>
              <a:gd name="connsiteY3" fmla="*/ 636390 h 636390"/>
              <a:gd name="connsiteX4" fmla="*/ 0 w 954109"/>
              <a:gd name="connsiteY4" fmla="*/ 0 h 63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09" h="636390">
                <a:moveTo>
                  <a:pt x="0" y="0"/>
                </a:moveTo>
                <a:lnTo>
                  <a:pt x="954109" y="0"/>
                </a:lnTo>
                <a:lnTo>
                  <a:pt x="954109" y="636390"/>
                </a:lnTo>
                <a:lnTo>
                  <a:pt x="0" y="63639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565" tIns="49784" rIns="49785" bIns="49784" numCol="1" spcCol="1270" anchor="ctr" anchorCtr="0">
            <a:noAutofit/>
          </a:bodyPr>
          <a:lstStyle/>
          <a:p>
            <a:pPr defTabSz="311150">
              <a:lnSpc>
                <a:spcPct val="90000"/>
              </a:lnSpc>
              <a:spcBef>
                <a:spcPct val="0"/>
              </a:spcBef>
              <a:spcAft>
                <a:spcPct val="35000"/>
              </a:spcAft>
            </a:pPr>
            <a:r>
              <a:rPr lang="en-US" altLang="zh-CN" sz="3200" dirty="0">
                <a:solidFill>
                  <a:srgbClr val="00B050"/>
                </a:solidFill>
              </a:rPr>
              <a:t>Orthogonal test optimization method</a:t>
            </a:r>
            <a:endParaRPr lang="en-US" sz="3200" dirty="0">
              <a:solidFill>
                <a:srgbClr val="00B050"/>
              </a:solidFill>
            </a:endParaRPr>
          </a:p>
        </p:txBody>
      </p:sp>
      <p:sp>
        <p:nvSpPr>
          <p:cNvPr id="12" name="任意多边形: 形状 11">
            <a:extLst>
              <a:ext uri="{FF2B5EF4-FFF2-40B4-BE49-F238E27FC236}">
                <a16:creationId xmlns:a16="http://schemas.microsoft.com/office/drawing/2014/main" id="{C5C5FAA6-4EA4-4272-BCE9-32954875523B}"/>
              </a:ext>
            </a:extLst>
          </p:cNvPr>
          <p:cNvSpPr/>
          <p:nvPr/>
        </p:nvSpPr>
        <p:spPr>
          <a:xfrm>
            <a:off x="1792001" y="4507590"/>
            <a:ext cx="636072" cy="636072"/>
          </a:xfrm>
          <a:custGeom>
            <a:avLst/>
            <a:gdLst>
              <a:gd name="connsiteX0" fmla="*/ 0 w 636072"/>
              <a:gd name="connsiteY0" fmla="*/ 318036 h 636072"/>
              <a:gd name="connsiteX1" fmla="*/ 318036 w 636072"/>
              <a:gd name="connsiteY1" fmla="*/ 0 h 636072"/>
              <a:gd name="connsiteX2" fmla="*/ 636072 w 636072"/>
              <a:gd name="connsiteY2" fmla="*/ 318036 h 636072"/>
              <a:gd name="connsiteX3" fmla="*/ 318036 w 636072"/>
              <a:gd name="connsiteY3" fmla="*/ 636072 h 636072"/>
              <a:gd name="connsiteX4" fmla="*/ 0 w 636072"/>
              <a:gd name="connsiteY4" fmla="*/ 318036 h 636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072" h="636072">
                <a:moveTo>
                  <a:pt x="0" y="318036"/>
                </a:moveTo>
                <a:cubicBezTo>
                  <a:pt x="0" y="142390"/>
                  <a:pt x="142390" y="0"/>
                  <a:pt x="318036" y="0"/>
                </a:cubicBezTo>
                <a:cubicBezTo>
                  <a:pt x="493682" y="0"/>
                  <a:pt x="636072" y="142390"/>
                  <a:pt x="636072" y="318036"/>
                </a:cubicBezTo>
                <a:cubicBezTo>
                  <a:pt x="636072" y="493682"/>
                  <a:pt x="493682" y="636072"/>
                  <a:pt x="318036" y="636072"/>
                </a:cubicBezTo>
                <a:cubicBezTo>
                  <a:pt x="142390" y="636072"/>
                  <a:pt x="0" y="493682"/>
                  <a:pt x="0" y="318036"/>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3151" tIns="93151" rIns="93151" bIns="93151" numCol="1" spcCol="1270" anchor="ctr" anchorCtr="0">
            <a:noAutofit/>
          </a:bodyPr>
          <a:lstStyle/>
          <a:p>
            <a:pPr marL="0" lvl="0" indent="0" algn="ctr" defTabSz="711200">
              <a:lnSpc>
                <a:spcPct val="90000"/>
              </a:lnSpc>
              <a:spcBef>
                <a:spcPct val="0"/>
              </a:spcBef>
              <a:spcAft>
                <a:spcPct val="35000"/>
              </a:spcAft>
              <a:buNone/>
            </a:pPr>
            <a:r>
              <a:rPr lang="en-US" sz="1600" kern="1200" dirty="0"/>
              <a:t>Step 4</a:t>
            </a:r>
          </a:p>
        </p:txBody>
      </p:sp>
      <p:sp>
        <p:nvSpPr>
          <p:cNvPr id="13" name="任意多边形: 形状 12">
            <a:extLst>
              <a:ext uri="{FF2B5EF4-FFF2-40B4-BE49-F238E27FC236}">
                <a16:creationId xmlns:a16="http://schemas.microsoft.com/office/drawing/2014/main" id="{20DE1D26-D42B-407A-92CB-AA52C21E6819}"/>
              </a:ext>
            </a:extLst>
          </p:cNvPr>
          <p:cNvSpPr/>
          <p:nvPr/>
        </p:nvSpPr>
        <p:spPr>
          <a:xfrm>
            <a:off x="3429000" y="5435119"/>
            <a:ext cx="7696200" cy="636390"/>
          </a:xfrm>
          <a:custGeom>
            <a:avLst/>
            <a:gdLst>
              <a:gd name="connsiteX0" fmla="*/ 0 w 954109"/>
              <a:gd name="connsiteY0" fmla="*/ 0 h 636390"/>
              <a:gd name="connsiteX1" fmla="*/ 954109 w 954109"/>
              <a:gd name="connsiteY1" fmla="*/ 0 h 636390"/>
              <a:gd name="connsiteX2" fmla="*/ 954109 w 954109"/>
              <a:gd name="connsiteY2" fmla="*/ 636390 h 636390"/>
              <a:gd name="connsiteX3" fmla="*/ 0 w 954109"/>
              <a:gd name="connsiteY3" fmla="*/ 636390 h 636390"/>
              <a:gd name="connsiteX4" fmla="*/ 0 w 954109"/>
              <a:gd name="connsiteY4" fmla="*/ 0 h 63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09" h="636390">
                <a:moveTo>
                  <a:pt x="0" y="0"/>
                </a:moveTo>
                <a:lnTo>
                  <a:pt x="954109" y="0"/>
                </a:lnTo>
                <a:lnTo>
                  <a:pt x="954109" y="636390"/>
                </a:lnTo>
                <a:lnTo>
                  <a:pt x="0" y="63639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565" tIns="49784" rIns="49785" bIns="49784" numCol="1" spcCol="1270" anchor="ctr" anchorCtr="0">
            <a:noAutofit/>
          </a:bodyPr>
          <a:lstStyle/>
          <a:p>
            <a:pPr defTabSz="311150">
              <a:lnSpc>
                <a:spcPct val="90000"/>
              </a:lnSpc>
              <a:spcBef>
                <a:spcPct val="0"/>
              </a:spcBef>
              <a:spcAft>
                <a:spcPct val="35000"/>
              </a:spcAft>
            </a:pPr>
            <a:r>
              <a:rPr lang="en-US" sz="3200" dirty="0">
                <a:solidFill>
                  <a:srgbClr val="00B050"/>
                </a:solidFill>
              </a:rPr>
              <a:t>Conclusion</a:t>
            </a:r>
          </a:p>
        </p:txBody>
      </p:sp>
      <p:sp>
        <p:nvSpPr>
          <p:cNvPr id="14" name="任意多边形: 形状 13">
            <a:extLst>
              <a:ext uri="{FF2B5EF4-FFF2-40B4-BE49-F238E27FC236}">
                <a16:creationId xmlns:a16="http://schemas.microsoft.com/office/drawing/2014/main" id="{B35E6AB9-A05F-4EA2-895A-1D3AD50537A5}"/>
              </a:ext>
            </a:extLst>
          </p:cNvPr>
          <p:cNvSpPr/>
          <p:nvPr/>
        </p:nvSpPr>
        <p:spPr>
          <a:xfrm>
            <a:off x="1792001" y="5396590"/>
            <a:ext cx="636072" cy="636072"/>
          </a:xfrm>
          <a:custGeom>
            <a:avLst/>
            <a:gdLst>
              <a:gd name="connsiteX0" fmla="*/ 0 w 636072"/>
              <a:gd name="connsiteY0" fmla="*/ 318036 h 636072"/>
              <a:gd name="connsiteX1" fmla="*/ 318036 w 636072"/>
              <a:gd name="connsiteY1" fmla="*/ 0 h 636072"/>
              <a:gd name="connsiteX2" fmla="*/ 636072 w 636072"/>
              <a:gd name="connsiteY2" fmla="*/ 318036 h 636072"/>
              <a:gd name="connsiteX3" fmla="*/ 318036 w 636072"/>
              <a:gd name="connsiteY3" fmla="*/ 636072 h 636072"/>
              <a:gd name="connsiteX4" fmla="*/ 0 w 636072"/>
              <a:gd name="connsiteY4" fmla="*/ 318036 h 636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072" h="636072">
                <a:moveTo>
                  <a:pt x="0" y="318036"/>
                </a:moveTo>
                <a:cubicBezTo>
                  <a:pt x="0" y="142390"/>
                  <a:pt x="142390" y="0"/>
                  <a:pt x="318036" y="0"/>
                </a:cubicBezTo>
                <a:cubicBezTo>
                  <a:pt x="493682" y="0"/>
                  <a:pt x="636072" y="142390"/>
                  <a:pt x="636072" y="318036"/>
                </a:cubicBezTo>
                <a:cubicBezTo>
                  <a:pt x="636072" y="493682"/>
                  <a:pt x="493682" y="636072"/>
                  <a:pt x="318036" y="636072"/>
                </a:cubicBezTo>
                <a:cubicBezTo>
                  <a:pt x="142390" y="636072"/>
                  <a:pt x="0" y="493682"/>
                  <a:pt x="0" y="318036"/>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3151" tIns="93151" rIns="93151" bIns="93151" numCol="1" spcCol="1270" anchor="ctr" anchorCtr="0">
            <a:noAutofit/>
          </a:bodyPr>
          <a:lstStyle/>
          <a:p>
            <a:pPr marL="0" lvl="0" indent="0" algn="ctr" defTabSz="711200">
              <a:lnSpc>
                <a:spcPct val="90000"/>
              </a:lnSpc>
              <a:spcBef>
                <a:spcPct val="0"/>
              </a:spcBef>
              <a:spcAft>
                <a:spcPct val="35000"/>
              </a:spcAft>
              <a:buNone/>
            </a:pPr>
            <a:r>
              <a:rPr lang="en-US" sz="1600" kern="1200" dirty="0"/>
              <a:t>Step 5</a:t>
            </a:r>
          </a:p>
        </p:txBody>
      </p:sp>
    </p:spTree>
    <p:extLst>
      <p:ext uri="{BB962C8B-B14F-4D97-AF65-F5344CB8AC3E}">
        <p14:creationId xmlns:p14="http://schemas.microsoft.com/office/powerpoint/2010/main" val="209654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Generation mechanism and influencing factors of audible noise</a:t>
            </a:r>
            <a:endParaRPr lang="en-US" dirty="0"/>
          </a:p>
        </p:txBody>
      </p:sp>
      <p:sp>
        <p:nvSpPr>
          <p:cNvPr id="4" name="内容占位符 3">
            <a:extLst>
              <a:ext uri="{FF2B5EF4-FFF2-40B4-BE49-F238E27FC236}">
                <a16:creationId xmlns:a16="http://schemas.microsoft.com/office/drawing/2014/main" id="{90F2A782-CF55-4DF5-A5EA-CC31FCEF37B1}"/>
              </a:ext>
            </a:extLst>
          </p:cNvPr>
          <p:cNvSpPr>
            <a:spLocks noGrp="1"/>
          </p:cNvSpPr>
          <p:nvPr>
            <p:ph idx="1"/>
          </p:nvPr>
        </p:nvSpPr>
        <p:spPr>
          <a:xfrm>
            <a:off x="5054600" y="1892300"/>
            <a:ext cx="6667500" cy="3886200"/>
          </a:xfrm>
        </p:spPr>
        <p:txBody>
          <a:bodyPr>
            <a:normAutofit fontScale="92500"/>
          </a:bodyPr>
          <a:lstStyle/>
          <a:p>
            <a:r>
              <a:rPr lang="en-US" altLang="zh-CN" sz="2800" dirty="0">
                <a:solidFill>
                  <a:schemeClr val="accent2">
                    <a:lumMod val="75000"/>
                  </a:schemeClr>
                </a:solidFill>
              </a:rPr>
              <a:t>When the transmission voltage is high, the strong electric field around the wire will break down the air and cause corona discharge. </a:t>
            </a:r>
          </a:p>
          <a:p>
            <a:r>
              <a:rPr lang="en-US" altLang="zh-CN" sz="2800" dirty="0">
                <a:solidFill>
                  <a:schemeClr val="accent2">
                    <a:lumMod val="75000"/>
                  </a:schemeClr>
                </a:solidFill>
              </a:rPr>
              <a:t>The space ions move rapidly in the electric field, and the inelastic collision with the air molecules transfers the energy, causing the air molecules to vibrate, and resulting in audible noise.</a:t>
            </a:r>
          </a:p>
          <a:p>
            <a:r>
              <a:rPr lang="en-US" altLang="zh-CN" sz="2800" dirty="0">
                <a:solidFill>
                  <a:schemeClr val="accent2">
                    <a:lumMod val="75000"/>
                  </a:schemeClr>
                </a:solidFill>
              </a:rPr>
              <a:t>Influencing factors: Transmission mode, Internal factors and External factors.</a:t>
            </a:r>
            <a:endParaRPr lang="zh-CN" altLang="en-US" sz="2800" dirty="0">
              <a:solidFill>
                <a:schemeClr val="accent2">
                  <a:lumMod val="75000"/>
                </a:schemeClr>
              </a:solidFill>
            </a:endParaRPr>
          </a:p>
        </p:txBody>
      </p:sp>
      <p:pic>
        <p:nvPicPr>
          <p:cNvPr id="8" name="图片 7">
            <a:extLst>
              <a:ext uri="{FF2B5EF4-FFF2-40B4-BE49-F238E27FC236}">
                <a16:creationId xmlns:a16="http://schemas.microsoft.com/office/drawing/2014/main" id="{2295AA84-D731-4EF2-A204-046FE381C3C9}"/>
              </a:ext>
            </a:extLst>
          </p:cNvPr>
          <p:cNvPicPr>
            <a:picLocks noChangeAspect="1"/>
          </p:cNvPicPr>
          <p:nvPr/>
        </p:nvPicPr>
        <p:blipFill rotWithShape="1">
          <a:blip r:embed="rId3"/>
          <a:srcRect l="5478" r="7859" b="11739"/>
          <a:stretch/>
        </p:blipFill>
        <p:spPr>
          <a:xfrm>
            <a:off x="1130299" y="4211638"/>
            <a:ext cx="3671675" cy="2316162"/>
          </a:xfrm>
          <a:prstGeom prst="rect">
            <a:avLst/>
          </a:prstGeom>
        </p:spPr>
      </p:pic>
      <p:pic>
        <p:nvPicPr>
          <p:cNvPr id="9" name="图片 8">
            <a:extLst>
              <a:ext uri="{FF2B5EF4-FFF2-40B4-BE49-F238E27FC236}">
                <a16:creationId xmlns:a16="http://schemas.microsoft.com/office/drawing/2014/main" id="{E1A58C3A-C9C5-4453-98B9-41AC515AE704}"/>
              </a:ext>
            </a:extLst>
          </p:cNvPr>
          <p:cNvPicPr>
            <a:picLocks noChangeAspect="1"/>
          </p:cNvPicPr>
          <p:nvPr/>
        </p:nvPicPr>
        <p:blipFill>
          <a:blip r:embed="rId4"/>
          <a:stretch>
            <a:fillRect/>
          </a:stretch>
        </p:blipFill>
        <p:spPr>
          <a:xfrm>
            <a:off x="1162050" y="1452562"/>
            <a:ext cx="3473450" cy="2303048"/>
          </a:xfrm>
          <a:prstGeom prst="rect">
            <a:avLst/>
          </a:prstGeom>
        </p:spPr>
      </p:pic>
      <p:sp>
        <p:nvSpPr>
          <p:cNvPr id="11" name="文本框 10">
            <a:extLst>
              <a:ext uri="{FF2B5EF4-FFF2-40B4-BE49-F238E27FC236}">
                <a16:creationId xmlns:a16="http://schemas.microsoft.com/office/drawing/2014/main" id="{78DD15A1-A70B-45A4-BC50-B8C6B828042B}"/>
              </a:ext>
            </a:extLst>
          </p:cNvPr>
          <p:cNvSpPr txBox="1"/>
          <p:nvPr/>
        </p:nvSpPr>
        <p:spPr>
          <a:xfrm>
            <a:off x="1720850" y="3688834"/>
            <a:ext cx="2647950" cy="461665"/>
          </a:xfrm>
          <a:prstGeom prst="rect">
            <a:avLst/>
          </a:prstGeom>
          <a:noFill/>
        </p:spPr>
        <p:txBody>
          <a:bodyPr wrap="square">
            <a:spAutoFit/>
          </a:bodyPr>
          <a:lstStyle/>
          <a:p>
            <a:r>
              <a:rPr lang="en-US" altLang="zh-CN" sz="2400" dirty="0">
                <a:solidFill>
                  <a:srgbClr val="00B0F0"/>
                </a:solidFill>
              </a:rPr>
              <a:t>Corona discharge</a:t>
            </a:r>
            <a:endParaRPr lang="zh-CN" altLang="en-US" sz="2400" dirty="0">
              <a:solidFill>
                <a:srgbClr val="00B0F0"/>
              </a:solidFill>
            </a:endParaRPr>
          </a:p>
        </p:txBody>
      </p:sp>
      <p:sp>
        <p:nvSpPr>
          <p:cNvPr id="12" name="文本框 11">
            <a:extLst>
              <a:ext uri="{FF2B5EF4-FFF2-40B4-BE49-F238E27FC236}">
                <a16:creationId xmlns:a16="http://schemas.microsoft.com/office/drawing/2014/main" id="{901834CB-3011-4B53-8CDF-85801A6663C7}"/>
              </a:ext>
            </a:extLst>
          </p:cNvPr>
          <p:cNvSpPr txBox="1"/>
          <p:nvPr/>
        </p:nvSpPr>
        <p:spPr>
          <a:xfrm>
            <a:off x="933450" y="6421735"/>
            <a:ext cx="4298950" cy="461665"/>
          </a:xfrm>
          <a:prstGeom prst="rect">
            <a:avLst/>
          </a:prstGeom>
          <a:noFill/>
        </p:spPr>
        <p:txBody>
          <a:bodyPr wrap="square">
            <a:spAutoFit/>
          </a:bodyPr>
          <a:lstStyle/>
          <a:p>
            <a:r>
              <a:rPr lang="en-US" altLang="zh-CN" sz="2400" dirty="0">
                <a:solidFill>
                  <a:srgbClr val="00B0F0"/>
                </a:solidFill>
              </a:rPr>
              <a:t>Movement of ions and electrons</a:t>
            </a:r>
            <a:endParaRPr lang="zh-CN" altLang="en-US" sz="2400" dirty="0">
              <a:solidFill>
                <a:srgbClr val="00B0F0"/>
              </a:solidFill>
            </a:endParaRP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selection based on </a:t>
            </a:r>
            <a:r>
              <a:rPr lang="en-US" dirty="0" err="1"/>
              <a:t>ReliefF</a:t>
            </a:r>
            <a:r>
              <a:rPr lang="en-US" dirty="0"/>
              <a:t> algorithm</a:t>
            </a:r>
          </a:p>
        </p:txBody>
      </p:sp>
      <p:pic>
        <p:nvPicPr>
          <p:cNvPr id="10" name="内容占位符 9">
            <a:extLst>
              <a:ext uri="{FF2B5EF4-FFF2-40B4-BE49-F238E27FC236}">
                <a16:creationId xmlns:a16="http://schemas.microsoft.com/office/drawing/2014/main" id="{37B95D7A-B561-47C5-9784-D737353DC66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2500" y="1364271"/>
            <a:ext cx="4597400" cy="3648866"/>
          </a:xfrm>
        </p:spPr>
      </p:pic>
      <p:pic>
        <p:nvPicPr>
          <p:cNvPr id="14" name="图片 13">
            <a:extLst>
              <a:ext uri="{FF2B5EF4-FFF2-40B4-BE49-F238E27FC236}">
                <a16:creationId xmlns:a16="http://schemas.microsoft.com/office/drawing/2014/main" id="{0FEEDB6C-20D1-45B8-9D02-CD85E869CF5A}"/>
              </a:ext>
            </a:extLst>
          </p:cNvPr>
          <p:cNvPicPr>
            <a:picLocks noChangeAspect="1"/>
          </p:cNvPicPr>
          <p:nvPr/>
        </p:nvPicPr>
        <p:blipFill rotWithShape="1">
          <a:blip r:embed="rId4"/>
          <a:srcRect t="27850" b="26547"/>
          <a:stretch/>
        </p:blipFill>
        <p:spPr>
          <a:xfrm>
            <a:off x="922337" y="4902201"/>
            <a:ext cx="4597200" cy="1211199"/>
          </a:xfrm>
          <a:prstGeom prst="rect">
            <a:avLst/>
          </a:prstGeom>
        </p:spPr>
      </p:pic>
      <p:sp>
        <p:nvSpPr>
          <p:cNvPr id="17" name="文本框 16">
            <a:extLst>
              <a:ext uri="{FF2B5EF4-FFF2-40B4-BE49-F238E27FC236}">
                <a16:creationId xmlns:a16="http://schemas.microsoft.com/office/drawing/2014/main" id="{6136809A-0E63-40E4-A0BF-00A2F48D0E47}"/>
              </a:ext>
            </a:extLst>
          </p:cNvPr>
          <p:cNvSpPr txBox="1"/>
          <p:nvPr/>
        </p:nvSpPr>
        <p:spPr>
          <a:xfrm>
            <a:off x="5715000" y="1594535"/>
            <a:ext cx="5676900" cy="830997"/>
          </a:xfrm>
          <a:prstGeom prst="rect">
            <a:avLst/>
          </a:prstGeom>
          <a:noFill/>
        </p:spPr>
        <p:txBody>
          <a:bodyPr wrap="square">
            <a:spAutoFit/>
          </a:bodyPr>
          <a:lstStyle/>
          <a:p>
            <a:r>
              <a:rPr lang="en-US" altLang="zh-CN" sz="2400" dirty="0" err="1">
                <a:solidFill>
                  <a:srgbClr val="92D050"/>
                </a:solidFill>
              </a:rPr>
              <a:t>ReliefF</a:t>
            </a:r>
            <a:r>
              <a:rPr lang="en-US" altLang="zh-CN" sz="2400" dirty="0">
                <a:solidFill>
                  <a:srgbClr val="92D050"/>
                </a:solidFill>
              </a:rPr>
              <a:t> is a feature weighting algorithm for multi-classification problems.</a:t>
            </a:r>
            <a:endParaRPr lang="zh-CN" altLang="en-US" sz="2400" dirty="0">
              <a:solidFill>
                <a:srgbClr val="92D050"/>
              </a:solidFill>
            </a:endParaRPr>
          </a:p>
        </p:txBody>
      </p:sp>
      <p:pic>
        <p:nvPicPr>
          <p:cNvPr id="18" name="图片 17">
            <a:extLst>
              <a:ext uri="{FF2B5EF4-FFF2-40B4-BE49-F238E27FC236}">
                <a16:creationId xmlns:a16="http://schemas.microsoft.com/office/drawing/2014/main" id="{72DD4AD6-CDF9-4ADE-B35E-89760A943ADD}"/>
              </a:ext>
            </a:extLst>
          </p:cNvPr>
          <p:cNvPicPr>
            <a:picLocks noChangeAspect="1"/>
          </p:cNvPicPr>
          <p:nvPr/>
        </p:nvPicPr>
        <p:blipFill>
          <a:blip r:embed="rId5"/>
          <a:stretch>
            <a:fillRect/>
          </a:stretch>
        </p:blipFill>
        <p:spPr>
          <a:xfrm>
            <a:off x="5907087" y="2435225"/>
            <a:ext cx="5472113" cy="3982570"/>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Feature selection for influencing factors</a:t>
            </a:r>
            <a:endParaRPr lang="en-US" dirty="0"/>
          </a:p>
        </p:txBody>
      </p:sp>
      <p:pic>
        <p:nvPicPr>
          <p:cNvPr id="16" name="图片 15">
            <a:extLst>
              <a:ext uri="{FF2B5EF4-FFF2-40B4-BE49-F238E27FC236}">
                <a16:creationId xmlns:a16="http://schemas.microsoft.com/office/drawing/2014/main" id="{B899D74B-BC4D-4F6F-AD51-FC9648213A90}"/>
              </a:ext>
            </a:extLst>
          </p:cNvPr>
          <p:cNvPicPr>
            <a:picLocks noChangeAspect="1"/>
          </p:cNvPicPr>
          <p:nvPr/>
        </p:nvPicPr>
        <p:blipFill>
          <a:blip r:embed="rId3"/>
          <a:stretch>
            <a:fillRect/>
          </a:stretch>
        </p:blipFill>
        <p:spPr>
          <a:xfrm>
            <a:off x="6153150" y="2027237"/>
            <a:ext cx="4564246" cy="2913063"/>
          </a:xfrm>
          <a:prstGeom prst="rect">
            <a:avLst/>
          </a:prstGeom>
        </p:spPr>
      </p:pic>
      <p:sp>
        <p:nvSpPr>
          <p:cNvPr id="18" name="文本框 17">
            <a:extLst>
              <a:ext uri="{FF2B5EF4-FFF2-40B4-BE49-F238E27FC236}">
                <a16:creationId xmlns:a16="http://schemas.microsoft.com/office/drawing/2014/main" id="{61C0DFD7-D2BA-4AC1-BF23-EDCB4C018795}"/>
              </a:ext>
            </a:extLst>
          </p:cNvPr>
          <p:cNvSpPr txBox="1"/>
          <p:nvPr/>
        </p:nvSpPr>
        <p:spPr>
          <a:xfrm>
            <a:off x="1587500" y="1939837"/>
            <a:ext cx="2641600" cy="3785652"/>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1-transmission voltage</a:t>
            </a:r>
          </a:p>
          <a:p>
            <a:r>
              <a:rPr lang="en-US" altLang="zh-CN" sz="2000" dirty="0">
                <a:latin typeface="Times New Roman" panose="02020603050405020304" pitchFamily="18" charset="0"/>
                <a:cs typeface="Times New Roman" panose="02020603050405020304" pitchFamily="18" charset="0"/>
              </a:rPr>
              <a:t>2-wire diameter</a:t>
            </a:r>
          </a:p>
          <a:p>
            <a:r>
              <a:rPr lang="en-US" altLang="zh-CN" sz="2000" dirty="0">
                <a:latin typeface="Times New Roman" panose="02020603050405020304" pitchFamily="18" charset="0"/>
                <a:cs typeface="Times New Roman" panose="02020603050405020304" pitchFamily="18" charset="0"/>
              </a:rPr>
              <a:t>3-the number of splits</a:t>
            </a:r>
          </a:p>
          <a:p>
            <a:r>
              <a:rPr lang="en-US" altLang="zh-CN" sz="2000" dirty="0">
                <a:latin typeface="Times New Roman" panose="02020603050405020304" pitchFamily="18" charset="0"/>
                <a:cs typeface="Times New Roman" panose="02020603050405020304" pitchFamily="18" charset="0"/>
              </a:rPr>
              <a:t>4-pole spacing</a:t>
            </a:r>
          </a:p>
          <a:p>
            <a:r>
              <a:rPr lang="en-US" altLang="zh-CN" sz="2000" dirty="0">
                <a:latin typeface="Times New Roman" panose="02020603050405020304" pitchFamily="18" charset="0"/>
                <a:cs typeface="Times New Roman" panose="02020603050405020304" pitchFamily="18" charset="0"/>
              </a:rPr>
              <a:t>5-height above ground</a:t>
            </a:r>
          </a:p>
          <a:p>
            <a:r>
              <a:rPr lang="en-US" altLang="zh-CN" sz="2000" dirty="0">
                <a:latin typeface="Times New Roman" panose="02020603050405020304" pitchFamily="18" charset="0"/>
                <a:cs typeface="Times New Roman" panose="02020603050405020304" pitchFamily="18" charset="0"/>
              </a:rPr>
              <a:t>6-atmospheric pressure </a:t>
            </a:r>
          </a:p>
          <a:p>
            <a:r>
              <a:rPr lang="en-US" altLang="zh-CN" sz="2000" dirty="0">
                <a:latin typeface="Times New Roman" panose="02020603050405020304" pitchFamily="18" charset="0"/>
                <a:cs typeface="Times New Roman" panose="02020603050405020304" pitchFamily="18" charset="0"/>
              </a:rPr>
              <a:t>7-temperature</a:t>
            </a:r>
          </a:p>
          <a:p>
            <a:r>
              <a:rPr lang="en-US" altLang="zh-CN" sz="2000" dirty="0">
                <a:latin typeface="Times New Roman" panose="02020603050405020304" pitchFamily="18" charset="0"/>
                <a:cs typeface="Times New Roman" panose="02020603050405020304" pitchFamily="18" charset="0"/>
              </a:rPr>
              <a:t>8-relative humidity</a:t>
            </a:r>
          </a:p>
          <a:p>
            <a:r>
              <a:rPr lang="en-US" altLang="zh-CN" sz="2000" dirty="0">
                <a:latin typeface="Times New Roman" panose="02020603050405020304" pitchFamily="18" charset="0"/>
                <a:cs typeface="Times New Roman" panose="02020603050405020304" pitchFamily="18" charset="0"/>
              </a:rPr>
              <a:t>9-air density</a:t>
            </a:r>
          </a:p>
          <a:p>
            <a:r>
              <a:rPr lang="en-US" altLang="zh-CN" sz="2000" dirty="0">
                <a:latin typeface="Times New Roman" panose="02020603050405020304" pitchFamily="18" charset="0"/>
                <a:cs typeface="Times New Roman" panose="02020603050405020304" pitchFamily="18" charset="0"/>
              </a:rPr>
              <a:t>10-wind speed</a:t>
            </a:r>
          </a:p>
          <a:p>
            <a:r>
              <a:rPr lang="en-US" altLang="zh-CN" sz="2000" dirty="0">
                <a:latin typeface="Times New Roman" panose="02020603050405020304" pitchFamily="18" charset="0"/>
                <a:cs typeface="Times New Roman" panose="02020603050405020304" pitchFamily="18" charset="0"/>
              </a:rPr>
              <a:t>11-altitude</a:t>
            </a:r>
          </a:p>
          <a:p>
            <a:r>
              <a:rPr lang="en-US" altLang="zh-CN" sz="2000" dirty="0">
                <a:latin typeface="Times New Roman" panose="02020603050405020304" pitchFamily="18" charset="0"/>
                <a:cs typeface="Times New Roman" panose="02020603050405020304" pitchFamily="18" charset="0"/>
              </a:rPr>
              <a:t>12-ambient noise</a:t>
            </a:r>
            <a:endParaRPr lang="zh-CN" altLang="en-US" sz="20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340AEDCD-C039-453A-87D0-89F9A98AFB59}"/>
              </a:ext>
            </a:extLst>
          </p:cNvPr>
          <p:cNvSpPr txBox="1"/>
          <p:nvPr/>
        </p:nvSpPr>
        <p:spPr>
          <a:xfrm>
            <a:off x="660400" y="1571536"/>
            <a:ext cx="5130800" cy="461665"/>
          </a:xfrm>
          <a:prstGeom prst="rect">
            <a:avLst/>
          </a:prstGeom>
          <a:noFill/>
        </p:spPr>
        <p:txBody>
          <a:bodyPr wrap="square">
            <a:spAutoFit/>
          </a:bodyPr>
          <a:lstStyle/>
          <a:p>
            <a:r>
              <a:rPr lang="en-US" altLang="zh-CN" sz="2400" dirty="0">
                <a:solidFill>
                  <a:srgbClr val="7030A0"/>
                </a:solidFill>
              </a:rPr>
              <a:t>The number of the influencing factors</a:t>
            </a:r>
            <a:endParaRPr lang="zh-CN" altLang="en-US" sz="2400" dirty="0">
              <a:solidFill>
                <a:srgbClr val="7030A0"/>
              </a:solidFill>
            </a:endParaRPr>
          </a:p>
        </p:txBody>
      </p:sp>
      <p:sp>
        <p:nvSpPr>
          <p:cNvPr id="22" name="文本框 21">
            <a:extLst>
              <a:ext uri="{FF2B5EF4-FFF2-40B4-BE49-F238E27FC236}">
                <a16:creationId xmlns:a16="http://schemas.microsoft.com/office/drawing/2014/main" id="{E70350B8-6E51-40B9-A4BD-E8504582E7E9}"/>
              </a:ext>
            </a:extLst>
          </p:cNvPr>
          <p:cNvSpPr txBox="1"/>
          <p:nvPr/>
        </p:nvSpPr>
        <p:spPr>
          <a:xfrm>
            <a:off x="5715000" y="1593334"/>
            <a:ext cx="5575300" cy="461665"/>
          </a:xfrm>
          <a:prstGeom prst="rect">
            <a:avLst/>
          </a:prstGeom>
          <a:noFill/>
        </p:spPr>
        <p:txBody>
          <a:bodyPr wrap="square">
            <a:spAutoFit/>
          </a:bodyPr>
          <a:lstStyle>
            <a:defPPr>
              <a:defRPr lang="en-US"/>
            </a:defPPr>
            <a:lvl1pPr>
              <a:defRPr sz="2400">
                <a:solidFill>
                  <a:srgbClr val="7030A0"/>
                </a:solidFill>
              </a:defRPr>
            </a:lvl1pPr>
          </a:lstStyle>
          <a:p>
            <a:r>
              <a:rPr lang="en-US" altLang="zh-CN" dirty="0"/>
              <a:t>Classification of audible noise (A-weighted)</a:t>
            </a:r>
            <a:endParaRPr lang="zh-CN" altLang="en-US" dirty="0"/>
          </a:p>
        </p:txBody>
      </p:sp>
      <p:sp>
        <p:nvSpPr>
          <p:cNvPr id="24" name="文本框 23">
            <a:extLst>
              <a:ext uri="{FF2B5EF4-FFF2-40B4-BE49-F238E27FC236}">
                <a16:creationId xmlns:a16="http://schemas.microsoft.com/office/drawing/2014/main" id="{5856F571-1B89-4899-A94C-FCDEBBDEA746}"/>
              </a:ext>
            </a:extLst>
          </p:cNvPr>
          <p:cNvSpPr txBox="1"/>
          <p:nvPr/>
        </p:nvSpPr>
        <p:spPr>
          <a:xfrm>
            <a:off x="6540500" y="5268436"/>
            <a:ext cx="4330700" cy="461665"/>
          </a:xfrm>
          <a:prstGeom prst="rect">
            <a:avLst/>
          </a:prstGeom>
          <a:noFill/>
        </p:spPr>
        <p:txBody>
          <a:bodyPr wrap="squar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Parameters: m=50, k=8, N=12</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Results of feature selection</a:t>
            </a:r>
          </a:p>
        </p:txBody>
      </p:sp>
      <p:pic>
        <p:nvPicPr>
          <p:cNvPr id="9" name="图片 8">
            <a:extLst>
              <a:ext uri="{FF2B5EF4-FFF2-40B4-BE49-F238E27FC236}">
                <a16:creationId xmlns:a16="http://schemas.microsoft.com/office/drawing/2014/main" id="{CDD8EB91-1880-4F58-9FBC-3C4483B368EB}"/>
              </a:ext>
            </a:extLst>
          </p:cNvPr>
          <p:cNvPicPr>
            <a:picLocks noChangeAspect="1"/>
          </p:cNvPicPr>
          <p:nvPr/>
        </p:nvPicPr>
        <p:blipFill>
          <a:blip r:embed="rId3"/>
          <a:stretch>
            <a:fillRect/>
          </a:stretch>
        </p:blipFill>
        <p:spPr>
          <a:xfrm>
            <a:off x="1140346" y="1510700"/>
            <a:ext cx="3990454" cy="3210924"/>
          </a:xfrm>
          <a:prstGeom prst="rect">
            <a:avLst/>
          </a:prstGeom>
        </p:spPr>
      </p:pic>
      <p:sp>
        <p:nvSpPr>
          <p:cNvPr id="11" name="文本框 10">
            <a:extLst>
              <a:ext uri="{FF2B5EF4-FFF2-40B4-BE49-F238E27FC236}">
                <a16:creationId xmlns:a16="http://schemas.microsoft.com/office/drawing/2014/main" id="{AEC313B7-AACE-4C2D-AA28-DAF789BA2431}"/>
              </a:ext>
            </a:extLst>
          </p:cNvPr>
          <p:cNvSpPr txBox="1"/>
          <p:nvPr/>
        </p:nvSpPr>
        <p:spPr>
          <a:xfrm>
            <a:off x="622300" y="4949736"/>
            <a:ext cx="5245100" cy="1631216"/>
          </a:xfrm>
          <a:prstGeom prst="rect">
            <a:avLst/>
          </a:prstGeom>
          <a:noFill/>
        </p:spPr>
        <p:txBody>
          <a:bodyPr wrap="square">
            <a:spAutoFit/>
          </a:bodyPr>
          <a:lstStyle/>
          <a:p>
            <a:r>
              <a:rPr lang="en-US" altLang="zh-CN" sz="2000" dirty="0"/>
              <a:t>transmission voltage &gt; number of splits &gt; relative humidity &gt; height above ground &gt; ambient noise &gt; pole spacing &gt; atmospheric pressure &gt; wire diameter &gt; altitude &gt; temperature &gt; wind speed &gt; air density</a:t>
            </a:r>
            <a:endParaRPr lang="zh-CN" altLang="en-US" sz="2000" dirty="0"/>
          </a:p>
        </p:txBody>
      </p:sp>
      <p:pic>
        <p:nvPicPr>
          <p:cNvPr id="12" name="图片 11">
            <a:extLst>
              <a:ext uri="{FF2B5EF4-FFF2-40B4-BE49-F238E27FC236}">
                <a16:creationId xmlns:a16="http://schemas.microsoft.com/office/drawing/2014/main" id="{B16BA9FC-DAB0-4CA5-BA61-F040F2053956}"/>
              </a:ext>
            </a:extLst>
          </p:cNvPr>
          <p:cNvPicPr>
            <a:picLocks noChangeAspect="1"/>
          </p:cNvPicPr>
          <p:nvPr/>
        </p:nvPicPr>
        <p:blipFill>
          <a:blip r:embed="rId4"/>
          <a:stretch>
            <a:fillRect/>
          </a:stretch>
        </p:blipFill>
        <p:spPr>
          <a:xfrm>
            <a:off x="5884030" y="1528996"/>
            <a:ext cx="5482470" cy="3406267"/>
          </a:xfrm>
          <a:prstGeom prst="rect">
            <a:avLst/>
          </a:prstGeom>
        </p:spPr>
      </p:pic>
      <p:sp>
        <p:nvSpPr>
          <p:cNvPr id="13" name="文本框 12">
            <a:extLst>
              <a:ext uri="{FF2B5EF4-FFF2-40B4-BE49-F238E27FC236}">
                <a16:creationId xmlns:a16="http://schemas.microsoft.com/office/drawing/2014/main" id="{C2269A79-078F-498F-9EBF-B879090BF683}"/>
              </a:ext>
            </a:extLst>
          </p:cNvPr>
          <p:cNvSpPr txBox="1"/>
          <p:nvPr/>
        </p:nvSpPr>
        <p:spPr>
          <a:xfrm>
            <a:off x="6337300" y="5064036"/>
            <a:ext cx="4686300" cy="707886"/>
          </a:xfrm>
          <a:prstGeom prst="rect">
            <a:avLst/>
          </a:prstGeom>
          <a:noFill/>
        </p:spPr>
        <p:txBody>
          <a:bodyPr wrap="square">
            <a:spAutoFit/>
          </a:bodyPr>
          <a:lstStyle/>
          <a:p>
            <a:r>
              <a:rPr lang="en-US" altLang="zh-CN" sz="2000" dirty="0"/>
              <a:t>The feature weights of five factors when the program runs 10 times.</a:t>
            </a:r>
            <a:endParaRPr lang="zh-CN" altLang="en-US" sz="2000"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Orthogonal test optimization method</a:t>
            </a:r>
          </a:p>
        </p:txBody>
      </p:sp>
      <p:sp>
        <p:nvSpPr>
          <p:cNvPr id="3" name="Text Placeholder 2"/>
          <p:cNvSpPr>
            <a:spLocks noGrp="1"/>
          </p:cNvSpPr>
          <p:nvPr>
            <p:ph type="body" idx="1"/>
          </p:nvPr>
        </p:nvSpPr>
        <p:spPr>
          <a:xfrm>
            <a:off x="1193800" y="1524000"/>
            <a:ext cx="9550400" cy="520700"/>
          </a:xfrm>
        </p:spPr>
        <p:txBody>
          <a:bodyPr/>
          <a:lstStyle/>
          <a:p>
            <a:r>
              <a:rPr lang="en-US" dirty="0">
                <a:solidFill>
                  <a:srgbClr val="00B0F0"/>
                </a:solidFill>
              </a:rPr>
              <a:t>How to set the influencing factors to minimize audible noise?</a:t>
            </a:r>
          </a:p>
        </p:txBody>
      </p:sp>
      <p:sp>
        <p:nvSpPr>
          <p:cNvPr id="4" name="Content Placeholder 3"/>
          <p:cNvSpPr>
            <a:spLocks noGrp="1"/>
          </p:cNvSpPr>
          <p:nvPr>
            <p:ph sz="half" idx="2"/>
          </p:nvPr>
        </p:nvSpPr>
        <p:spPr>
          <a:xfrm>
            <a:off x="1003300" y="2944812"/>
            <a:ext cx="4919472" cy="2147888"/>
          </a:xfrm>
        </p:spPr>
        <p:txBody>
          <a:bodyPr>
            <a:normAutofit/>
          </a:bodyPr>
          <a:lstStyle/>
          <a:p>
            <a:r>
              <a:rPr lang="en-US" sz="2400" dirty="0"/>
              <a:t>transmission voltage:  500~700kV</a:t>
            </a:r>
          </a:p>
          <a:p>
            <a:r>
              <a:rPr lang="en-US" sz="2400" dirty="0"/>
              <a:t> number of splits:  4~8</a:t>
            </a:r>
          </a:p>
          <a:p>
            <a:r>
              <a:rPr lang="en-US" sz="2400" dirty="0"/>
              <a:t> relative humidity:  40%~80%</a:t>
            </a:r>
          </a:p>
          <a:p>
            <a:r>
              <a:rPr lang="en-US" sz="2400" dirty="0"/>
              <a:t> height above ground: 10~20m</a:t>
            </a:r>
          </a:p>
        </p:txBody>
      </p:sp>
      <p:graphicFrame>
        <p:nvGraphicFramePr>
          <p:cNvPr id="7" name="表格 6">
            <a:extLst>
              <a:ext uri="{FF2B5EF4-FFF2-40B4-BE49-F238E27FC236}">
                <a16:creationId xmlns:a16="http://schemas.microsoft.com/office/drawing/2014/main" id="{079B86C1-F1DF-41B6-88D6-91BE9E87A09E}"/>
              </a:ext>
            </a:extLst>
          </p:cNvPr>
          <p:cNvGraphicFramePr>
            <a:graphicFrameLocks noGrp="1"/>
          </p:cNvGraphicFramePr>
          <p:nvPr>
            <p:extLst>
              <p:ext uri="{D42A27DB-BD31-4B8C-83A1-F6EECF244321}">
                <p14:modId xmlns:p14="http://schemas.microsoft.com/office/powerpoint/2010/main" val="231119058"/>
              </p:ext>
            </p:extLst>
          </p:nvPr>
        </p:nvGraphicFramePr>
        <p:xfrm>
          <a:off x="5502274" y="2660650"/>
          <a:ext cx="6067426" cy="3019095"/>
        </p:xfrm>
        <a:graphic>
          <a:graphicData uri="http://schemas.openxmlformats.org/drawingml/2006/table">
            <a:tbl>
              <a:tblPr/>
              <a:tblGrid>
                <a:gridCol w="1288297">
                  <a:extLst>
                    <a:ext uri="{9D8B030D-6E8A-4147-A177-3AD203B41FA5}">
                      <a16:colId xmlns:a16="http://schemas.microsoft.com/office/drawing/2014/main" val="165905528"/>
                    </a:ext>
                  </a:extLst>
                </a:gridCol>
                <a:gridCol w="1288297">
                  <a:extLst>
                    <a:ext uri="{9D8B030D-6E8A-4147-A177-3AD203B41FA5}">
                      <a16:colId xmlns:a16="http://schemas.microsoft.com/office/drawing/2014/main" val="3735071392"/>
                    </a:ext>
                  </a:extLst>
                </a:gridCol>
                <a:gridCol w="1162858">
                  <a:extLst>
                    <a:ext uri="{9D8B030D-6E8A-4147-A177-3AD203B41FA5}">
                      <a16:colId xmlns:a16="http://schemas.microsoft.com/office/drawing/2014/main" val="1513143047"/>
                    </a:ext>
                  </a:extLst>
                </a:gridCol>
                <a:gridCol w="1163987">
                  <a:extLst>
                    <a:ext uri="{9D8B030D-6E8A-4147-A177-3AD203B41FA5}">
                      <a16:colId xmlns:a16="http://schemas.microsoft.com/office/drawing/2014/main" val="2684705356"/>
                    </a:ext>
                  </a:extLst>
                </a:gridCol>
                <a:gridCol w="1163987">
                  <a:extLst>
                    <a:ext uri="{9D8B030D-6E8A-4147-A177-3AD203B41FA5}">
                      <a16:colId xmlns:a16="http://schemas.microsoft.com/office/drawing/2014/main" val="2626694009"/>
                    </a:ext>
                  </a:extLst>
                </a:gridCol>
              </a:tblGrid>
              <a:tr h="359979">
                <a:tc rowSpan="2">
                  <a:txBody>
                    <a:bodyPr/>
                    <a:lstStyle/>
                    <a:p>
                      <a:pPr algn="ctr"/>
                      <a:r>
                        <a:rPr lang="en-US" sz="2000" b="1">
                          <a:effectLst/>
                          <a:latin typeface="Times New Roman" panose="02020603050405020304" pitchFamily="18" charset="0"/>
                          <a:ea typeface="宋体" panose="02010600030101010101" pitchFamily="2" charset="-122"/>
                        </a:rPr>
                        <a:t>Levels</a:t>
                      </a:r>
                      <a:endParaRPr lang="zh-CN" sz="2000" b="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US" sz="2000" b="1">
                          <a:effectLst/>
                          <a:latin typeface="Times New Roman" panose="02020603050405020304" pitchFamily="18" charset="0"/>
                          <a:ea typeface="宋体" panose="02010600030101010101" pitchFamily="2" charset="-122"/>
                        </a:rPr>
                        <a:t>Influencing Factors</a:t>
                      </a:r>
                      <a:endParaRPr lang="zh-CN" sz="2000" b="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71580273"/>
                  </a:ext>
                </a:extLst>
              </a:tr>
              <a:tr h="809953">
                <a:tc vMerge="1">
                  <a:txBody>
                    <a:bodyPr/>
                    <a:lstStyle/>
                    <a:p>
                      <a:endParaRPr lang="zh-CN" altLang="en-US"/>
                    </a:p>
                  </a:txBody>
                  <a:tcPr/>
                </a:tc>
                <a:tc>
                  <a:txBody>
                    <a:bodyPr/>
                    <a:lstStyle/>
                    <a:p>
                      <a:pPr algn="ctr"/>
                      <a:r>
                        <a:rPr lang="en-US" sz="2000" b="1" i="1">
                          <a:effectLst/>
                          <a:latin typeface="Times New Roman" panose="02020603050405020304" pitchFamily="18" charset="0"/>
                          <a:ea typeface="宋体" panose="02010600030101010101" pitchFamily="2" charset="-122"/>
                        </a:rPr>
                        <a:t>Transmission voltage (kV)</a:t>
                      </a:r>
                      <a:endParaRPr lang="zh-CN" sz="2000" b="1" i="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i="1">
                          <a:effectLst/>
                          <a:latin typeface="Times New Roman" panose="02020603050405020304" pitchFamily="18" charset="0"/>
                          <a:ea typeface="宋体" panose="02010600030101010101" pitchFamily="2" charset="-122"/>
                        </a:rPr>
                        <a:t>Number of splits</a:t>
                      </a:r>
                      <a:endParaRPr lang="zh-CN" sz="2000" b="1" i="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i="1">
                          <a:effectLst/>
                          <a:latin typeface="Times New Roman" panose="02020603050405020304" pitchFamily="18" charset="0"/>
                          <a:ea typeface="宋体" panose="02010600030101010101" pitchFamily="2" charset="-122"/>
                        </a:rPr>
                        <a:t>Relative humidity (%)</a:t>
                      </a:r>
                      <a:endParaRPr lang="zh-CN" sz="2000" b="1" i="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i="1">
                          <a:effectLst/>
                          <a:latin typeface="Times New Roman" panose="02020603050405020304" pitchFamily="18" charset="0"/>
                          <a:ea typeface="宋体" panose="02010600030101010101" pitchFamily="2" charset="-122"/>
                        </a:rPr>
                        <a:t>Height above ground (m)</a:t>
                      </a:r>
                      <a:endParaRPr lang="zh-CN" sz="2000" b="1" i="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2628"/>
                  </a:ext>
                </a:extLst>
              </a:tr>
              <a:tr h="479972">
                <a:tc>
                  <a:txBody>
                    <a:bodyPr/>
                    <a:lstStyle/>
                    <a:p>
                      <a:pPr algn="ctr"/>
                      <a:r>
                        <a:rPr lang="en-US" sz="2000">
                          <a:effectLst/>
                          <a:latin typeface="Times New Roman" panose="02020603050405020304" pitchFamily="18" charset="0"/>
                          <a:ea typeface="宋体" panose="02010600030101010101" pitchFamily="2" charset="-122"/>
                        </a:rPr>
                        <a:t>1</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500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4</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40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675722"/>
                  </a:ext>
                </a:extLst>
              </a:tr>
              <a:tr h="479972">
                <a:tc>
                  <a:txBody>
                    <a:bodyPr/>
                    <a:lstStyle/>
                    <a:p>
                      <a:pPr algn="ctr"/>
                      <a:r>
                        <a:rPr lang="en-US" sz="2000">
                          <a:effectLst/>
                          <a:latin typeface="Times New Roman" panose="02020603050405020304" pitchFamily="18" charset="0"/>
                          <a:ea typeface="宋体" panose="02010600030101010101" pitchFamily="2" charset="-122"/>
                        </a:rPr>
                        <a:t>2</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600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6</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60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15</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006737"/>
                  </a:ext>
                </a:extLst>
              </a:tr>
              <a:tr h="479972">
                <a:tc>
                  <a:txBody>
                    <a:bodyPr/>
                    <a:lstStyle/>
                    <a:p>
                      <a:pPr algn="ctr"/>
                      <a:r>
                        <a:rPr lang="en-US" sz="2000">
                          <a:effectLst/>
                          <a:latin typeface="Times New Roman" panose="02020603050405020304" pitchFamily="18" charset="0"/>
                          <a:ea typeface="宋体" panose="02010600030101010101" pitchFamily="2" charset="-122"/>
                        </a:rPr>
                        <a:t>3</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700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8</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80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ea typeface="宋体" panose="02010600030101010101" pitchFamily="2" charset="-122"/>
                        </a:rPr>
                        <a:t>20</a:t>
                      </a:r>
                      <a:endParaRPr lang="zh-CN" sz="2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713687"/>
                  </a:ext>
                </a:extLst>
              </a:tr>
            </a:tbl>
          </a:graphicData>
        </a:graphic>
      </p:graphicFrame>
      <p:sp>
        <p:nvSpPr>
          <p:cNvPr id="8" name="Rectangle 1">
            <a:extLst>
              <a:ext uri="{FF2B5EF4-FFF2-40B4-BE49-F238E27FC236}">
                <a16:creationId xmlns:a16="http://schemas.microsoft.com/office/drawing/2014/main" id="{80F229D2-864E-4435-A521-F1792A47F1E5}"/>
              </a:ext>
            </a:extLst>
          </p:cNvPr>
          <p:cNvSpPr>
            <a:spLocks noChangeArrowheads="1"/>
          </p:cNvSpPr>
          <p:nvPr/>
        </p:nvSpPr>
        <p:spPr bwMode="auto">
          <a:xfrm>
            <a:off x="7064375" y="2094243"/>
            <a:ext cx="3908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US"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a:t>
            </a:r>
            <a:r>
              <a:rPr kumimoji="0" lang="en-US" altLang="zh-CN" sz="2800" b="0" i="0" u="none" strike="noStrike" cap="none" normalizeH="0" baseline="0" dirty="0" bmk="">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evel settings of factors</a:t>
            </a:r>
            <a:endParaRPr kumimoji="0" lang="en-US" altLang="zh-CN"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Orthogonal test optimization method</a:t>
            </a:r>
            <a:endParaRPr lang="en-US" dirty="0"/>
          </a:p>
        </p:txBody>
      </p:sp>
      <p:graphicFrame>
        <p:nvGraphicFramePr>
          <p:cNvPr id="3" name="表格 2">
            <a:extLst>
              <a:ext uri="{FF2B5EF4-FFF2-40B4-BE49-F238E27FC236}">
                <a16:creationId xmlns:a16="http://schemas.microsoft.com/office/drawing/2014/main" id="{7DA3B507-27F0-4097-B8EA-D41E2DA41A02}"/>
              </a:ext>
            </a:extLst>
          </p:cNvPr>
          <p:cNvGraphicFramePr>
            <a:graphicFrameLocks noGrp="1"/>
          </p:cNvGraphicFramePr>
          <p:nvPr>
            <p:extLst>
              <p:ext uri="{D42A27DB-BD31-4B8C-83A1-F6EECF244321}">
                <p14:modId xmlns:p14="http://schemas.microsoft.com/office/powerpoint/2010/main" val="2184105157"/>
              </p:ext>
            </p:extLst>
          </p:nvPr>
        </p:nvGraphicFramePr>
        <p:xfrm>
          <a:off x="687037" y="2271371"/>
          <a:ext cx="6072258" cy="3962400"/>
        </p:xfrm>
        <a:graphic>
          <a:graphicData uri="http://schemas.openxmlformats.org/drawingml/2006/table">
            <a:tbl>
              <a:tblPr/>
              <a:tblGrid>
                <a:gridCol w="1316542">
                  <a:extLst>
                    <a:ext uri="{9D8B030D-6E8A-4147-A177-3AD203B41FA5}">
                      <a16:colId xmlns:a16="http://schemas.microsoft.com/office/drawing/2014/main" val="1322349467"/>
                    </a:ext>
                  </a:extLst>
                </a:gridCol>
                <a:gridCol w="1316542">
                  <a:extLst>
                    <a:ext uri="{9D8B030D-6E8A-4147-A177-3AD203B41FA5}">
                      <a16:colId xmlns:a16="http://schemas.microsoft.com/office/drawing/2014/main" val="1541314388"/>
                    </a:ext>
                  </a:extLst>
                </a:gridCol>
                <a:gridCol w="1145622">
                  <a:extLst>
                    <a:ext uri="{9D8B030D-6E8A-4147-A177-3AD203B41FA5}">
                      <a16:colId xmlns:a16="http://schemas.microsoft.com/office/drawing/2014/main" val="60364137"/>
                    </a:ext>
                  </a:extLst>
                </a:gridCol>
                <a:gridCol w="1146776">
                  <a:extLst>
                    <a:ext uri="{9D8B030D-6E8A-4147-A177-3AD203B41FA5}">
                      <a16:colId xmlns:a16="http://schemas.microsoft.com/office/drawing/2014/main" val="2117194747"/>
                    </a:ext>
                  </a:extLst>
                </a:gridCol>
                <a:gridCol w="1146776">
                  <a:extLst>
                    <a:ext uri="{9D8B030D-6E8A-4147-A177-3AD203B41FA5}">
                      <a16:colId xmlns:a16="http://schemas.microsoft.com/office/drawing/2014/main" val="1644909244"/>
                    </a:ext>
                  </a:extLst>
                </a:gridCol>
              </a:tblGrid>
              <a:tr h="243324">
                <a:tc rowSpan="2">
                  <a:txBody>
                    <a:bodyPr/>
                    <a:lstStyle/>
                    <a:p>
                      <a:pPr algn="ctr"/>
                      <a:r>
                        <a:rPr lang="en-US" sz="2000" b="1" dirty="0">
                          <a:effectLst/>
                          <a:latin typeface="Times New Roman" panose="02020603050405020304" pitchFamily="18" charset="0"/>
                          <a:ea typeface="宋体" panose="02010600030101010101" pitchFamily="2" charset="-122"/>
                        </a:rPr>
                        <a:t>Test Order</a:t>
                      </a:r>
                      <a:endParaRPr lang="zh-CN" sz="2000" b="1"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US" sz="2000" b="1">
                          <a:effectLst/>
                          <a:latin typeface="Times New Roman" panose="02020603050405020304" pitchFamily="18" charset="0"/>
                          <a:ea typeface="宋体" panose="02010600030101010101" pitchFamily="2" charset="-122"/>
                        </a:rPr>
                        <a:t>Influencing Factors</a:t>
                      </a:r>
                      <a:endParaRPr lang="zh-CN" sz="2000" b="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79561318"/>
                  </a:ext>
                </a:extLst>
              </a:tr>
              <a:tr h="729973">
                <a:tc vMerge="1">
                  <a:txBody>
                    <a:bodyPr/>
                    <a:lstStyle/>
                    <a:p>
                      <a:endParaRPr lang="zh-CN" altLang="en-US"/>
                    </a:p>
                  </a:txBody>
                  <a:tcPr/>
                </a:tc>
                <a:tc>
                  <a:txBody>
                    <a:bodyPr/>
                    <a:lstStyle/>
                    <a:p>
                      <a:pPr algn="ctr"/>
                      <a:r>
                        <a:rPr lang="en-US" sz="2000" b="1" i="1" dirty="0">
                          <a:effectLst/>
                          <a:latin typeface="Times New Roman" panose="02020603050405020304" pitchFamily="18" charset="0"/>
                          <a:ea typeface="宋体" panose="02010600030101010101" pitchFamily="2" charset="-122"/>
                        </a:rPr>
                        <a:t>Transmission voltage </a:t>
                      </a:r>
                      <a:endParaRPr lang="zh-CN" sz="2000" b="1" i="1"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i="1">
                          <a:effectLst/>
                          <a:latin typeface="Times New Roman" panose="02020603050405020304" pitchFamily="18" charset="0"/>
                          <a:ea typeface="宋体" panose="02010600030101010101" pitchFamily="2" charset="-122"/>
                        </a:rPr>
                        <a:t>Number of splits</a:t>
                      </a:r>
                      <a:endParaRPr lang="zh-CN" sz="2000" b="1" i="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i="1">
                          <a:effectLst/>
                          <a:latin typeface="Times New Roman" panose="02020603050405020304" pitchFamily="18" charset="0"/>
                          <a:ea typeface="宋体" panose="02010600030101010101" pitchFamily="2" charset="-122"/>
                        </a:rPr>
                        <a:t>Relative humidity </a:t>
                      </a:r>
                      <a:endParaRPr lang="zh-CN" sz="2000" b="1" i="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i="1">
                          <a:effectLst/>
                          <a:latin typeface="Times New Roman" panose="02020603050405020304" pitchFamily="18" charset="0"/>
                          <a:ea typeface="宋体" panose="02010600030101010101" pitchFamily="2" charset="-122"/>
                        </a:rPr>
                        <a:t>Height above ground</a:t>
                      </a:r>
                      <a:endParaRPr lang="zh-CN" sz="2000" b="1" i="1">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749154"/>
                  </a:ext>
                </a:extLst>
              </a:tr>
              <a:tr h="288532">
                <a:tc>
                  <a:txBody>
                    <a:bodyPr/>
                    <a:lstStyle/>
                    <a:p>
                      <a:pPr algn="ctr"/>
                      <a:r>
                        <a:rPr lang="en-US" sz="2000">
                          <a:effectLst/>
                          <a:latin typeface="Times New Roman" panose="02020603050405020304" pitchFamily="18" charset="0"/>
                          <a:ea typeface="宋体" panose="02010600030101010101" pitchFamily="2" charset="-122"/>
                        </a:rPr>
                        <a:t>1</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 (500kV)</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 (4)</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 (40%)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 (10m)</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439386"/>
                  </a:ext>
                </a:extLst>
              </a:tr>
              <a:tr h="288532">
                <a:tc>
                  <a:txBody>
                    <a:bodyPr/>
                    <a:lstStyle/>
                    <a:p>
                      <a:pPr algn="ctr"/>
                      <a:r>
                        <a:rPr lang="en-US" sz="2000">
                          <a:effectLst/>
                          <a:latin typeface="Times New Roman" panose="02020603050405020304" pitchFamily="18" charset="0"/>
                          <a:ea typeface="宋体" panose="02010600030101010101" pitchFamily="2" charset="-122"/>
                        </a:rPr>
                        <a:t>2</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2 (6)</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2 (60%)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2 (15m)</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387698"/>
                  </a:ext>
                </a:extLst>
              </a:tr>
              <a:tr h="288532">
                <a:tc>
                  <a:txBody>
                    <a:bodyPr/>
                    <a:lstStyle/>
                    <a:p>
                      <a:pPr algn="ctr"/>
                      <a:r>
                        <a:rPr lang="en-US" sz="2000" dirty="0">
                          <a:effectLst/>
                          <a:latin typeface="Times New Roman" panose="02020603050405020304" pitchFamily="18" charset="0"/>
                          <a:ea typeface="宋体" panose="02010600030101010101" pitchFamily="2" charset="-122"/>
                        </a:rPr>
                        <a:t>3</a:t>
                      </a:r>
                      <a:endParaRPr lang="zh-CN" sz="2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 (8)</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 (80%)</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 (20m)</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808445"/>
                  </a:ext>
                </a:extLst>
              </a:tr>
              <a:tr h="288532">
                <a:tc>
                  <a:txBody>
                    <a:bodyPr/>
                    <a:lstStyle/>
                    <a:p>
                      <a:pPr algn="ctr"/>
                      <a:r>
                        <a:rPr lang="en-US" sz="2000">
                          <a:effectLst/>
                          <a:latin typeface="Times New Roman" panose="02020603050405020304" pitchFamily="18" charset="0"/>
                          <a:ea typeface="宋体" panose="02010600030101010101" pitchFamily="2" charset="-122"/>
                        </a:rPr>
                        <a:t>4</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2 (600kV)</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2</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50428"/>
                  </a:ext>
                </a:extLst>
              </a:tr>
              <a:tr h="288532">
                <a:tc>
                  <a:txBody>
                    <a:bodyPr/>
                    <a:lstStyle/>
                    <a:p>
                      <a:pPr algn="ctr"/>
                      <a:r>
                        <a:rPr lang="en-US" sz="2000">
                          <a:effectLst/>
                          <a:latin typeface="Times New Roman" panose="02020603050405020304" pitchFamily="18" charset="0"/>
                          <a:ea typeface="宋体" panose="02010600030101010101" pitchFamily="2" charset="-122"/>
                        </a:rPr>
                        <a:t>5</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2</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2</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ea typeface="宋体" panose="02010600030101010101" pitchFamily="2" charset="-122"/>
                        </a:rPr>
                        <a:t>1</a:t>
                      </a:r>
                      <a:endParaRPr lang="zh-CN" sz="2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65815"/>
                  </a:ext>
                </a:extLst>
              </a:tr>
              <a:tr h="288532">
                <a:tc>
                  <a:txBody>
                    <a:bodyPr/>
                    <a:lstStyle/>
                    <a:p>
                      <a:pPr algn="ctr"/>
                      <a:r>
                        <a:rPr lang="en-US" sz="2000">
                          <a:effectLst/>
                          <a:latin typeface="Times New Roman" panose="02020603050405020304" pitchFamily="18" charset="0"/>
                          <a:ea typeface="宋体" panose="02010600030101010101" pitchFamily="2" charset="-122"/>
                        </a:rPr>
                        <a:t>6</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2</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ea typeface="宋体" panose="02010600030101010101" pitchFamily="2" charset="-122"/>
                        </a:rPr>
                        <a:t>2</a:t>
                      </a:r>
                      <a:endParaRPr lang="zh-CN" sz="2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834176"/>
                  </a:ext>
                </a:extLst>
              </a:tr>
              <a:tr h="288532">
                <a:tc>
                  <a:txBody>
                    <a:bodyPr/>
                    <a:lstStyle/>
                    <a:p>
                      <a:pPr algn="ctr"/>
                      <a:r>
                        <a:rPr lang="en-US" sz="2000">
                          <a:effectLst/>
                          <a:latin typeface="Times New Roman" panose="02020603050405020304" pitchFamily="18" charset="0"/>
                          <a:ea typeface="宋体" panose="02010600030101010101" pitchFamily="2" charset="-122"/>
                        </a:rPr>
                        <a:t>7</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 (700kV)</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ea typeface="宋体" panose="02010600030101010101" pitchFamily="2" charset="-122"/>
                        </a:rPr>
                        <a:t>2</a:t>
                      </a:r>
                      <a:endParaRPr lang="zh-CN" sz="2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74530"/>
                  </a:ext>
                </a:extLst>
              </a:tr>
              <a:tr h="288532">
                <a:tc>
                  <a:txBody>
                    <a:bodyPr/>
                    <a:lstStyle/>
                    <a:p>
                      <a:pPr algn="ctr"/>
                      <a:r>
                        <a:rPr lang="en-US" sz="2000">
                          <a:effectLst/>
                          <a:latin typeface="Times New Roman" panose="02020603050405020304" pitchFamily="18" charset="0"/>
                          <a:ea typeface="宋体" panose="02010600030101010101" pitchFamily="2" charset="-122"/>
                        </a:rPr>
                        <a:t>8</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2</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1</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017298"/>
                  </a:ext>
                </a:extLst>
              </a:tr>
              <a:tr h="288532">
                <a:tc>
                  <a:txBody>
                    <a:bodyPr/>
                    <a:lstStyle/>
                    <a:p>
                      <a:pPr algn="ctr"/>
                      <a:r>
                        <a:rPr lang="en-US" sz="2000">
                          <a:effectLst/>
                          <a:latin typeface="Times New Roman" panose="02020603050405020304" pitchFamily="18" charset="0"/>
                          <a:ea typeface="宋体" panose="02010600030101010101" pitchFamily="2" charset="-122"/>
                        </a:rPr>
                        <a:t>9</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宋体" panose="02010600030101010101" pitchFamily="2" charset="-122"/>
                        </a:rPr>
                        <a:t>3</a:t>
                      </a:r>
                      <a:endParaRPr lang="zh-CN" sz="20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ea typeface="宋体" panose="02010600030101010101" pitchFamily="2" charset="-122"/>
                        </a:rPr>
                        <a:t>2</a:t>
                      </a:r>
                      <a:endParaRPr lang="zh-CN" sz="2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ea typeface="宋体" panose="02010600030101010101" pitchFamily="2" charset="-122"/>
                        </a:rPr>
                        <a:t>1</a:t>
                      </a:r>
                      <a:endParaRPr lang="zh-CN" sz="2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909396"/>
                  </a:ext>
                </a:extLst>
              </a:tr>
            </a:tbl>
          </a:graphicData>
        </a:graphic>
      </p:graphicFrame>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9A11DB3-75AE-495D-9AF4-42050499032C}"/>
                  </a:ext>
                </a:extLst>
              </p:cNvPr>
              <p:cNvSpPr txBox="1"/>
              <p:nvPr/>
            </p:nvSpPr>
            <p:spPr>
              <a:xfrm>
                <a:off x="1323144" y="1630881"/>
                <a:ext cx="6096000"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Orthogonal test scheme </a:t>
                </a:r>
                <a14:m>
                  <m:oMath xmlns:m="http://schemas.openxmlformats.org/officeDocument/2006/math">
                    <m:sSub>
                      <m:sSubPr>
                        <m:ctrlPr>
                          <a:rPr lang="en-US" altLang="zh-CN" sz="2800" i="1" smtClean="0">
                            <a:latin typeface="Cambria Math" panose="02040503050406030204" pitchFamily="18" charset="0"/>
                            <a:cs typeface="Times New Roman" panose="02020603050405020304" pitchFamily="18" charset="0"/>
                          </a:rPr>
                        </m:ctrlPr>
                      </m:sSubPr>
                      <m:e>
                        <m:r>
                          <a:rPr lang="en-US" altLang="zh-CN" sz="2800" b="0" i="1" smtClean="0">
                            <a:latin typeface="Cambria Math" panose="02040503050406030204" pitchFamily="18" charset="0"/>
                            <a:cs typeface="Times New Roman" panose="02020603050405020304" pitchFamily="18" charset="0"/>
                          </a:rPr>
                          <m:t>𝐿</m:t>
                        </m:r>
                      </m:e>
                      <m:sub>
                        <m:r>
                          <a:rPr lang="en-US" altLang="zh-CN" sz="2800" b="0" i="1" smtClean="0">
                            <a:latin typeface="Cambria Math" panose="02040503050406030204" pitchFamily="18" charset="0"/>
                            <a:cs typeface="Times New Roman" panose="02020603050405020304" pitchFamily="18" charset="0"/>
                          </a:rPr>
                          <m:t>9</m:t>
                        </m:r>
                      </m:sub>
                    </m:sSub>
                    <m:r>
                      <a:rPr lang="en-US" altLang="zh-CN" sz="2800" b="0" i="1" smtClean="0">
                        <a:latin typeface="Cambria Math" panose="02040503050406030204" pitchFamily="18" charset="0"/>
                        <a:cs typeface="Times New Roman" panose="02020603050405020304" pitchFamily="18" charset="0"/>
                      </a:rPr>
                      <m:t>(</m:t>
                    </m:r>
                    <m:sSup>
                      <m:sSupPr>
                        <m:ctrlPr>
                          <a:rPr lang="zh-CN" altLang="en-US" sz="2800" i="1" dirty="0" smtClean="0">
                            <a:latin typeface="Cambria Math" panose="02040503050406030204" pitchFamily="18" charset="0"/>
                            <a:cs typeface="Times New Roman" panose="02020603050405020304" pitchFamily="18" charset="0"/>
                          </a:rPr>
                        </m:ctrlPr>
                      </m:sSupPr>
                      <m:e>
                        <m:r>
                          <a:rPr lang="en-US" altLang="zh-CN" sz="2800" b="0" i="1" dirty="0" smtClean="0">
                            <a:latin typeface="Cambria Math" panose="02040503050406030204" pitchFamily="18" charset="0"/>
                            <a:cs typeface="Times New Roman" panose="02020603050405020304" pitchFamily="18" charset="0"/>
                          </a:rPr>
                          <m:t>3</m:t>
                        </m:r>
                      </m:e>
                      <m:sup>
                        <m:r>
                          <a:rPr lang="en-US" altLang="zh-CN" sz="2800" b="0" i="1" dirty="0" smtClean="0">
                            <a:latin typeface="Cambria Math" panose="02040503050406030204" pitchFamily="18" charset="0"/>
                            <a:cs typeface="Times New Roman" panose="02020603050405020304" pitchFamily="18" charset="0"/>
                          </a:rPr>
                          <m:t>4</m:t>
                        </m:r>
                      </m:sup>
                    </m:sSup>
                    <m:r>
                      <a:rPr lang="en-US" altLang="zh-CN" sz="2800" b="0" i="1" smtClean="0">
                        <a:latin typeface="Cambria Math" panose="02040503050406030204" pitchFamily="18" charset="0"/>
                        <a:cs typeface="Times New Roman" panose="02020603050405020304" pitchFamily="18" charset="0"/>
                      </a:rPr>
                      <m:t>)</m:t>
                    </m:r>
                  </m:oMath>
                </a14:m>
                <a:endParaRPr lang="zh-CN" altLang="en-US" sz="2800"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69A11DB3-75AE-495D-9AF4-42050499032C}"/>
                  </a:ext>
                </a:extLst>
              </p:cNvPr>
              <p:cNvSpPr txBox="1">
                <a:spLocks noRot="1" noChangeAspect="1" noMove="1" noResize="1" noEditPoints="1" noAdjustHandles="1" noChangeArrowheads="1" noChangeShapeType="1" noTextEdit="1"/>
              </p:cNvSpPr>
              <p:nvPr/>
            </p:nvSpPr>
            <p:spPr>
              <a:xfrm>
                <a:off x="1323144" y="1630881"/>
                <a:ext cx="6096000" cy="523220"/>
              </a:xfrm>
              <a:prstGeom prst="rect">
                <a:avLst/>
              </a:prstGeom>
              <a:blipFill>
                <a:blip r:embed="rId3"/>
                <a:stretch>
                  <a:fillRect l="-2000" t="-12941" b="-3294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23954ACE-1EE2-4EA0-8C6D-F0C3DAF9ACF4}"/>
              </a:ext>
            </a:extLst>
          </p:cNvPr>
          <p:cNvPicPr>
            <a:picLocks noChangeAspect="1"/>
          </p:cNvPicPr>
          <p:nvPr/>
        </p:nvPicPr>
        <p:blipFill>
          <a:blip r:embed="rId4"/>
          <a:stretch>
            <a:fillRect/>
          </a:stretch>
        </p:blipFill>
        <p:spPr>
          <a:xfrm>
            <a:off x="7110622" y="2544418"/>
            <a:ext cx="4513794" cy="2981740"/>
          </a:xfrm>
          <a:prstGeom prst="rect">
            <a:avLst/>
          </a:prstGeom>
        </p:spPr>
      </p:pic>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Template>
  <TotalTime>637</TotalTime>
  <Words>572</Words>
  <Application>Microsoft Office PowerPoint</Application>
  <PresentationFormat>宽屏</PresentationFormat>
  <Paragraphs>144</Paragraphs>
  <Slides>10</Slides>
  <Notes>10</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vt:i4>
      </vt:variant>
      <vt:variant>
        <vt:lpstr>幻灯片标题</vt:lpstr>
      </vt:variant>
      <vt:variant>
        <vt:i4>10</vt:i4>
      </vt:variant>
    </vt:vector>
  </HeadingPairs>
  <TitlesOfParts>
    <vt:vector size="23" baseType="lpstr">
      <vt:lpstr>Euphemia</vt:lpstr>
      <vt:lpstr>Plantagenet Cherokee</vt:lpstr>
      <vt:lpstr>Arial</vt:lpstr>
      <vt:lpstr>Arial Narrow</vt:lpstr>
      <vt:lpstr>Calibri</vt:lpstr>
      <vt:lpstr>Calibri Light</vt:lpstr>
      <vt:lpstr>Cambria Math</vt:lpstr>
      <vt:lpstr>Times New Roman</vt:lpstr>
      <vt:lpstr>Wingdings</vt:lpstr>
      <vt:lpstr>Wingdings 3</vt:lpstr>
      <vt:lpstr>Academic Literature 16x9</vt:lpstr>
      <vt:lpstr>Office Theme</vt:lpstr>
      <vt:lpstr>Bitmap Image</vt:lpstr>
      <vt:lpstr>PowerPoint 演示文稿</vt:lpstr>
      <vt:lpstr>Optimization method for multi-factor tests of audible noise on UHVDC transmission lines</vt:lpstr>
      <vt:lpstr>Optimization method for multi-factor tests of audible noise on UHVDC transmission lines</vt:lpstr>
      <vt:lpstr>Generation mechanism and influencing factors of audible noise</vt:lpstr>
      <vt:lpstr>Feature selection based on ReliefF algorithm</vt:lpstr>
      <vt:lpstr>Feature selection for influencing factors</vt:lpstr>
      <vt:lpstr>Results of feature selection</vt:lpstr>
      <vt:lpstr>Orthogonal test optimization method</vt:lpstr>
      <vt:lpstr>Orthogonal test optimization method</vt:lpstr>
      <vt:lpstr>Optimization method for multi-factor tests of audible noise on UHVDC transmission 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Penghui Zhao</dc:creator>
  <cp:lastModifiedBy>Penghui Zhao</cp:lastModifiedBy>
  <cp:revision>15</cp:revision>
  <dcterms:created xsi:type="dcterms:W3CDTF">2022-11-28T06:57:32Z</dcterms:created>
  <dcterms:modified xsi:type="dcterms:W3CDTF">2022-11-29T10:35:44Z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