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57" r:id="rId2"/>
    <p:sldId id="259" r:id="rId3"/>
    <p:sldId id="268" r:id="rId4"/>
    <p:sldId id="260" r:id="rId5"/>
    <p:sldId id="267" r:id="rId6"/>
    <p:sldId id="269" r:id="rId7"/>
    <p:sldId id="270" r:id="rId8"/>
    <p:sldId id="271" r:id="rId9"/>
    <p:sldId id="272" r:id="rId10"/>
    <p:sldId id="266"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79D"/>
    <a:srgbClr val="3596BF"/>
    <a:srgbClr val="EB8B00"/>
    <a:srgbClr val="C3E7FF"/>
    <a:srgbClr val="B1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0" autoAdjust="0"/>
    <p:restoredTop sz="91552" autoAdjust="0"/>
  </p:normalViewPr>
  <p:slideViewPr>
    <p:cSldViewPr snapToGrid="0">
      <p:cViewPr varScale="1">
        <p:scale>
          <a:sx n="93" d="100"/>
          <a:sy n="93" d="100"/>
        </p:scale>
        <p:origin x="23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5" d="100"/>
          <a:sy n="125" d="100"/>
        </p:scale>
        <p:origin x="361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8EB49E-C8A9-46DA-A234-CB8BAC36B14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E93748F8-BB56-4455-BE38-5AF08CBD3B70}">
      <dgm:prSet/>
      <dgm:spPr/>
      <dgm:t>
        <a:bodyPr/>
        <a:lstStyle/>
        <a:p>
          <a:r>
            <a:rPr lang="en-US" dirty="0"/>
            <a:t>Many existing engineering drawings are drawn on paper or scanned as pdf files.</a:t>
          </a:r>
        </a:p>
      </dgm:t>
    </dgm:pt>
    <dgm:pt modelId="{8786ECF7-59F5-4603-8245-8CC8FE41B298}" type="parTrans" cxnId="{1D2AA7F7-B0D0-4298-A015-A48F3EC542C8}">
      <dgm:prSet/>
      <dgm:spPr/>
      <dgm:t>
        <a:bodyPr/>
        <a:lstStyle/>
        <a:p>
          <a:endParaRPr lang="en-US"/>
        </a:p>
      </dgm:t>
    </dgm:pt>
    <dgm:pt modelId="{5B53E8F7-9C36-474D-B894-E9AC13FE1302}" type="sibTrans" cxnId="{1D2AA7F7-B0D0-4298-A015-A48F3EC542C8}">
      <dgm:prSet/>
      <dgm:spPr/>
      <dgm:t>
        <a:bodyPr/>
        <a:lstStyle/>
        <a:p>
          <a:endParaRPr lang="en-US"/>
        </a:p>
      </dgm:t>
    </dgm:pt>
    <dgm:pt modelId="{0D936ECD-281E-46B7-86A6-901B303A89AB}">
      <dgm:prSet/>
      <dgm:spPr/>
      <dgm:t>
        <a:bodyPr/>
        <a:lstStyle/>
        <a:p>
          <a:r>
            <a:rPr lang="en-US"/>
            <a:t>Engineering design drawings often need to be redrawn or reedited over time.</a:t>
          </a:r>
        </a:p>
      </dgm:t>
    </dgm:pt>
    <dgm:pt modelId="{E08EA232-DEE1-4489-B888-1C766F42D3EA}" type="parTrans" cxnId="{A0303B2C-3491-4D9C-9653-554134E82D6F}">
      <dgm:prSet/>
      <dgm:spPr/>
      <dgm:t>
        <a:bodyPr/>
        <a:lstStyle/>
        <a:p>
          <a:endParaRPr lang="en-US"/>
        </a:p>
      </dgm:t>
    </dgm:pt>
    <dgm:pt modelId="{5076DC88-7DD4-48F5-9218-F63A507AA6EB}" type="sibTrans" cxnId="{A0303B2C-3491-4D9C-9653-554134E82D6F}">
      <dgm:prSet/>
      <dgm:spPr/>
      <dgm:t>
        <a:bodyPr/>
        <a:lstStyle/>
        <a:p>
          <a:endParaRPr lang="en-US"/>
        </a:p>
      </dgm:t>
    </dgm:pt>
    <dgm:pt modelId="{D36671B7-B6EF-4A56-BCED-0141800AB07D}">
      <dgm:prSet/>
      <dgm:spPr/>
      <dgm:t>
        <a:bodyPr/>
        <a:lstStyle/>
        <a:p>
          <a:r>
            <a:rPr lang="en-US"/>
            <a:t>Engineering component identification and vectorization reduces workload.</a:t>
          </a:r>
        </a:p>
      </dgm:t>
    </dgm:pt>
    <dgm:pt modelId="{0732C68B-6E45-48F1-8834-A5CE5F4EA315}" type="parTrans" cxnId="{302A9ACA-C749-4C01-B652-BA97703B27D2}">
      <dgm:prSet/>
      <dgm:spPr/>
      <dgm:t>
        <a:bodyPr/>
        <a:lstStyle/>
        <a:p>
          <a:endParaRPr lang="en-US"/>
        </a:p>
      </dgm:t>
    </dgm:pt>
    <dgm:pt modelId="{FEC9BE50-5BAB-4780-B0EE-D91C872F3CAC}" type="sibTrans" cxnId="{302A9ACA-C749-4C01-B652-BA97703B27D2}">
      <dgm:prSet/>
      <dgm:spPr/>
      <dgm:t>
        <a:bodyPr/>
        <a:lstStyle/>
        <a:p>
          <a:endParaRPr lang="en-US"/>
        </a:p>
      </dgm:t>
    </dgm:pt>
    <dgm:pt modelId="{E1BC02D6-19C0-47D1-8418-2DAE97D6CB9A}">
      <dgm:prSet/>
      <dgm:spPr/>
      <dgm:t>
        <a:bodyPr/>
        <a:lstStyle/>
        <a:p>
          <a:r>
            <a:rPr lang="en-US"/>
            <a:t>Line style components in engineering drawings are difficult to vectorize.</a:t>
          </a:r>
        </a:p>
      </dgm:t>
    </dgm:pt>
    <dgm:pt modelId="{6630B583-08D8-450E-9B2A-411BD60DE865}" type="parTrans" cxnId="{6BB85A24-8DEC-4FFB-B134-0761257035A0}">
      <dgm:prSet/>
      <dgm:spPr/>
      <dgm:t>
        <a:bodyPr/>
        <a:lstStyle/>
        <a:p>
          <a:endParaRPr lang="en-US"/>
        </a:p>
      </dgm:t>
    </dgm:pt>
    <dgm:pt modelId="{5224A614-1912-45F5-B547-8EC232F617D1}" type="sibTrans" cxnId="{6BB85A24-8DEC-4FFB-B134-0761257035A0}">
      <dgm:prSet/>
      <dgm:spPr/>
      <dgm:t>
        <a:bodyPr/>
        <a:lstStyle/>
        <a:p>
          <a:endParaRPr lang="en-US"/>
        </a:p>
      </dgm:t>
    </dgm:pt>
    <dgm:pt modelId="{0F1C031D-7A3C-46C1-B924-189CCB2003B7}" type="pres">
      <dgm:prSet presAssocID="{B68EB49E-C8A9-46DA-A234-CB8BAC36B146}" presName="outerComposite" presStyleCnt="0">
        <dgm:presLayoutVars>
          <dgm:chMax val="5"/>
          <dgm:dir/>
          <dgm:resizeHandles val="exact"/>
        </dgm:presLayoutVars>
      </dgm:prSet>
      <dgm:spPr/>
    </dgm:pt>
    <dgm:pt modelId="{19BEE713-6663-44E0-8AE9-A934FA1FCBC7}" type="pres">
      <dgm:prSet presAssocID="{B68EB49E-C8A9-46DA-A234-CB8BAC36B146}" presName="dummyMaxCanvas" presStyleCnt="0">
        <dgm:presLayoutVars/>
      </dgm:prSet>
      <dgm:spPr/>
    </dgm:pt>
    <dgm:pt modelId="{F479B936-4562-4111-9480-74A7BB3B04F7}" type="pres">
      <dgm:prSet presAssocID="{B68EB49E-C8A9-46DA-A234-CB8BAC36B146}" presName="FourNodes_1" presStyleLbl="node1" presStyleIdx="0" presStyleCnt="4">
        <dgm:presLayoutVars>
          <dgm:bulletEnabled val="1"/>
        </dgm:presLayoutVars>
      </dgm:prSet>
      <dgm:spPr/>
    </dgm:pt>
    <dgm:pt modelId="{78ED4371-5195-48B3-BA1D-2F4343AF036A}" type="pres">
      <dgm:prSet presAssocID="{B68EB49E-C8A9-46DA-A234-CB8BAC36B146}" presName="FourNodes_2" presStyleLbl="node1" presStyleIdx="1" presStyleCnt="4">
        <dgm:presLayoutVars>
          <dgm:bulletEnabled val="1"/>
        </dgm:presLayoutVars>
      </dgm:prSet>
      <dgm:spPr/>
    </dgm:pt>
    <dgm:pt modelId="{58FFEE21-5947-4549-BA20-E4EDF419C2E8}" type="pres">
      <dgm:prSet presAssocID="{B68EB49E-C8A9-46DA-A234-CB8BAC36B146}" presName="FourNodes_3" presStyleLbl="node1" presStyleIdx="2" presStyleCnt="4">
        <dgm:presLayoutVars>
          <dgm:bulletEnabled val="1"/>
        </dgm:presLayoutVars>
      </dgm:prSet>
      <dgm:spPr/>
    </dgm:pt>
    <dgm:pt modelId="{EF59AC9E-A932-493B-97EB-CAC75BDDD163}" type="pres">
      <dgm:prSet presAssocID="{B68EB49E-C8A9-46DA-A234-CB8BAC36B146}" presName="FourNodes_4" presStyleLbl="node1" presStyleIdx="3" presStyleCnt="4">
        <dgm:presLayoutVars>
          <dgm:bulletEnabled val="1"/>
        </dgm:presLayoutVars>
      </dgm:prSet>
      <dgm:spPr/>
    </dgm:pt>
    <dgm:pt modelId="{E0893439-3C87-44EA-8584-C1564B391035}" type="pres">
      <dgm:prSet presAssocID="{B68EB49E-C8A9-46DA-A234-CB8BAC36B146}" presName="FourConn_1-2" presStyleLbl="fgAccFollowNode1" presStyleIdx="0" presStyleCnt="3">
        <dgm:presLayoutVars>
          <dgm:bulletEnabled val="1"/>
        </dgm:presLayoutVars>
      </dgm:prSet>
      <dgm:spPr/>
    </dgm:pt>
    <dgm:pt modelId="{410C530B-7949-4377-B66E-99900C5E9DB9}" type="pres">
      <dgm:prSet presAssocID="{B68EB49E-C8A9-46DA-A234-CB8BAC36B146}" presName="FourConn_2-3" presStyleLbl="fgAccFollowNode1" presStyleIdx="1" presStyleCnt="3">
        <dgm:presLayoutVars>
          <dgm:bulletEnabled val="1"/>
        </dgm:presLayoutVars>
      </dgm:prSet>
      <dgm:spPr/>
    </dgm:pt>
    <dgm:pt modelId="{0DE4999B-0E6F-4BD1-85B1-55E88219E365}" type="pres">
      <dgm:prSet presAssocID="{B68EB49E-C8A9-46DA-A234-CB8BAC36B146}" presName="FourConn_3-4" presStyleLbl="fgAccFollowNode1" presStyleIdx="2" presStyleCnt="3">
        <dgm:presLayoutVars>
          <dgm:bulletEnabled val="1"/>
        </dgm:presLayoutVars>
      </dgm:prSet>
      <dgm:spPr/>
    </dgm:pt>
    <dgm:pt modelId="{B509DCD4-D28F-4A8C-80B1-EB789524E074}" type="pres">
      <dgm:prSet presAssocID="{B68EB49E-C8A9-46DA-A234-CB8BAC36B146}" presName="FourNodes_1_text" presStyleLbl="node1" presStyleIdx="3" presStyleCnt="4">
        <dgm:presLayoutVars>
          <dgm:bulletEnabled val="1"/>
        </dgm:presLayoutVars>
      </dgm:prSet>
      <dgm:spPr/>
    </dgm:pt>
    <dgm:pt modelId="{2E6C2660-54B5-4A10-BB1E-07A2D486DE87}" type="pres">
      <dgm:prSet presAssocID="{B68EB49E-C8A9-46DA-A234-CB8BAC36B146}" presName="FourNodes_2_text" presStyleLbl="node1" presStyleIdx="3" presStyleCnt="4">
        <dgm:presLayoutVars>
          <dgm:bulletEnabled val="1"/>
        </dgm:presLayoutVars>
      </dgm:prSet>
      <dgm:spPr/>
    </dgm:pt>
    <dgm:pt modelId="{8CB60F85-96B9-40B7-9F07-1AF851370C23}" type="pres">
      <dgm:prSet presAssocID="{B68EB49E-C8A9-46DA-A234-CB8BAC36B146}" presName="FourNodes_3_text" presStyleLbl="node1" presStyleIdx="3" presStyleCnt="4">
        <dgm:presLayoutVars>
          <dgm:bulletEnabled val="1"/>
        </dgm:presLayoutVars>
      </dgm:prSet>
      <dgm:spPr/>
    </dgm:pt>
    <dgm:pt modelId="{C1A62D6D-1385-43A4-9C62-7898CB8722E5}" type="pres">
      <dgm:prSet presAssocID="{B68EB49E-C8A9-46DA-A234-CB8BAC36B146}" presName="FourNodes_4_text" presStyleLbl="node1" presStyleIdx="3" presStyleCnt="4">
        <dgm:presLayoutVars>
          <dgm:bulletEnabled val="1"/>
        </dgm:presLayoutVars>
      </dgm:prSet>
      <dgm:spPr/>
    </dgm:pt>
  </dgm:ptLst>
  <dgm:cxnLst>
    <dgm:cxn modelId="{842D9315-AD92-4A1C-84EA-B8704F4AC297}" type="presOf" srcId="{E1BC02D6-19C0-47D1-8418-2DAE97D6CB9A}" destId="{C1A62D6D-1385-43A4-9C62-7898CB8722E5}" srcOrd="1" destOrd="0" presId="urn:microsoft.com/office/officeart/2005/8/layout/vProcess5"/>
    <dgm:cxn modelId="{2ADDB61B-B10A-4A04-A3A1-537AFD2B633C}" type="presOf" srcId="{5076DC88-7DD4-48F5-9218-F63A507AA6EB}" destId="{410C530B-7949-4377-B66E-99900C5E9DB9}" srcOrd="0" destOrd="0" presId="urn:microsoft.com/office/officeart/2005/8/layout/vProcess5"/>
    <dgm:cxn modelId="{5EB2BF1D-51E8-454B-A016-F81BC10F256F}" type="presOf" srcId="{E93748F8-BB56-4455-BE38-5AF08CBD3B70}" destId="{F479B936-4562-4111-9480-74A7BB3B04F7}" srcOrd="0" destOrd="0" presId="urn:microsoft.com/office/officeart/2005/8/layout/vProcess5"/>
    <dgm:cxn modelId="{6BB85A24-8DEC-4FFB-B134-0761257035A0}" srcId="{B68EB49E-C8A9-46DA-A234-CB8BAC36B146}" destId="{E1BC02D6-19C0-47D1-8418-2DAE97D6CB9A}" srcOrd="3" destOrd="0" parTransId="{6630B583-08D8-450E-9B2A-411BD60DE865}" sibTransId="{5224A614-1912-45F5-B547-8EC232F617D1}"/>
    <dgm:cxn modelId="{42A94D25-E6B8-4FC8-8504-62B6DD790E9D}" type="presOf" srcId="{D36671B7-B6EF-4A56-BCED-0141800AB07D}" destId="{58FFEE21-5947-4549-BA20-E4EDF419C2E8}" srcOrd="0" destOrd="0" presId="urn:microsoft.com/office/officeart/2005/8/layout/vProcess5"/>
    <dgm:cxn modelId="{8EB08F26-3620-46F1-ABDB-483AF6ABCC76}" type="presOf" srcId="{B68EB49E-C8A9-46DA-A234-CB8BAC36B146}" destId="{0F1C031D-7A3C-46C1-B924-189CCB2003B7}" srcOrd="0" destOrd="0" presId="urn:microsoft.com/office/officeart/2005/8/layout/vProcess5"/>
    <dgm:cxn modelId="{A0303B2C-3491-4D9C-9653-554134E82D6F}" srcId="{B68EB49E-C8A9-46DA-A234-CB8BAC36B146}" destId="{0D936ECD-281E-46B7-86A6-901B303A89AB}" srcOrd="1" destOrd="0" parTransId="{E08EA232-DEE1-4489-B888-1C766F42D3EA}" sibTransId="{5076DC88-7DD4-48F5-9218-F63A507AA6EB}"/>
    <dgm:cxn modelId="{086A5D78-63CF-467B-9B10-33B2DC3B1BB7}" type="presOf" srcId="{D36671B7-B6EF-4A56-BCED-0141800AB07D}" destId="{8CB60F85-96B9-40B7-9F07-1AF851370C23}" srcOrd="1" destOrd="0" presId="urn:microsoft.com/office/officeart/2005/8/layout/vProcess5"/>
    <dgm:cxn modelId="{03E16A8E-49EA-45E0-BCD9-58C5ACBF8741}" type="presOf" srcId="{0D936ECD-281E-46B7-86A6-901B303A89AB}" destId="{2E6C2660-54B5-4A10-BB1E-07A2D486DE87}" srcOrd="1" destOrd="0" presId="urn:microsoft.com/office/officeart/2005/8/layout/vProcess5"/>
    <dgm:cxn modelId="{C80ABEA0-B5D6-4B16-8625-DC4430004F92}" type="presOf" srcId="{E1BC02D6-19C0-47D1-8418-2DAE97D6CB9A}" destId="{EF59AC9E-A932-493B-97EB-CAC75BDDD163}" srcOrd="0" destOrd="0" presId="urn:microsoft.com/office/officeart/2005/8/layout/vProcess5"/>
    <dgm:cxn modelId="{659F24AE-CF42-419B-81CB-896810F4FC75}" type="presOf" srcId="{5B53E8F7-9C36-474D-B894-E9AC13FE1302}" destId="{E0893439-3C87-44EA-8584-C1564B391035}" srcOrd="0" destOrd="0" presId="urn:microsoft.com/office/officeart/2005/8/layout/vProcess5"/>
    <dgm:cxn modelId="{302A9ACA-C749-4C01-B652-BA97703B27D2}" srcId="{B68EB49E-C8A9-46DA-A234-CB8BAC36B146}" destId="{D36671B7-B6EF-4A56-BCED-0141800AB07D}" srcOrd="2" destOrd="0" parTransId="{0732C68B-6E45-48F1-8834-A5CE5F4EA315}" sibTransId="{FEC9BE50-5BAB-4780-B0EE-D91C872F3CAC}"/>
    <dgm:cxn modelId="{8263FAD6-04B9-4F09-8E8F-0B9239008B13}" type="presOf" srcId="{0D936ECD-281E-46B7-86A6-901B303A89AB}" destId="{78ED4371-5195-48B3-BA1D-2F4343AF036A}" srcOrd="0" destOrd="0" presId="urn:microsoft.com/office/officeart/2005/8/layout/vProcess5"/>
    <dgm:cxn modelId="{B4ED91EB-D420-4968-9E43-3F040DED0A77}" type="presOf" srcId="{FEC9BE50-5BAB-4780-B0EE-D91C872F3CAC}" destId="{0DE4999B-0E6F-4BD1-85B1-55E88219E365}" srcOrd="0" destOrd="0" presId="urn:microsoft.com/office/officeart/2005/8/layout/vProcess5"/>
    <dgm:cxn modelId="{1D2AA7F7-B0D0-4298-A015-A48F3EC542C8}" srcId="{B68EB49E-C8A9-46DA-A234-CB8BAC36B146}" destId="{E93748F8-BB56-4455-BE38-5AF08CBD3B70}" srcOrd="0" destOrd="0" parTransId="{8786ECF7-59F5-4603-8245-8CC8FE41B298}" sibTransId="{5B53E8F7-9C36-474D-B894-E9AC13FE1302}"/>
    <dgm:cxn modelId="{7ECFEDFC-B194-4F07-9E46-F283B352BD38}" type="presOf" srcId="{E93748F8-BB56-4455-BE38-5AF08CBD3B70}" destId="{B509DCD4-D28F-4A8C-80B1-EB789524E074}" srcOrd="1" destOrd="0" presId="urn:microsoft.com/office/officeart/2005/8/layout/vProcess5"/>
    <dgm:cxn modelId="{C8B8F410-3727-48FF-B049-9D62C96E8AAF}" type="presParOf" srcId="{0F1C031D-7A3C-46C1-B924-189CCB2003B7}" destId="{19BEE713-6663-44E0-8AE9-A934FA1FCBC7}" srcOrd="0" destOrd="0" presId="urn:microsoft.com/office/officeart/2005/8/layout/vProcess5"/>
    <dgm:cxn modelId="{DC7A0C98-6EE2-4115-8BBE-4FBEBF311FB4}" type="presParOf" srcId="{0F1C031D-7A3C-46C1-B924-189CCB2003B7}" destId="{F479B936-4562-4111-9480-74A7BB3B04F7}" srcOrd="1" destOrd="0" presId="urn:microsoft.com/office/officeart/2005/8/layout/vProcess5"/>
    <dgm:cxn modelId="{7E4AC4E9-90E7-4AAE-A7C3-B690CD4356EA}" type="presParOf" srcId="{0F1C031D-7A3C-46C1-B924-189CCB2003B7}" destId="{78ED4371-5195-48B3-BA1D-2F4343AF036A}" srcOrd="2" destOrd="0" presId="urn:microsoft.com/office/officeart/2005/8/layout/vProcess5"/>
    <dgm:cxn modelId="{43DB6BC8-6E80-4D02-ACF5-1ECA203D0DE5}" type="presParOf" srcId="{0F1C031D-7A3C-46C1-B924-189CCB2003B7}" destId="{58FFEE21-5947-4549-BA20-E4EDF419C2E8}" srcOrd="3" destOrd="0" presId="urn:microsoft.com/office/officeart/2005/8/layout/vProcess5"/>
    <dgm:cxn modelId="{E1735947-E0DB-42C5-A911-54874DC39A2A}" type="presParOf" srcId="{0F1C031D-7A3C-46C1-B924-189CCB2003B7}" destId="{EF59AC9E-A932-493B-97EB-CAC75BDDD163}" srcOrd="4" destOrd="0" presId="urn:microsoft.com/office/officeart/2005/8/layout/vProcess5"/>
    <dgm:cxn modelId="{79B578EA-316A-4303-A51C-9F8664388512}" type="presParOf" srcId="{0F1C031D-7A3C-46C1-B924-189CCB2003B7}" destId="{E0893439-3C87-44EA-8584-C1564B391035}" srcOrd="5" destOrd="0" presId="urn:microsoft.com/office/officeart/2005/8/layout/vProcess5"/>
    <dgm:cxn modelId="{31CBD301-2B18-439D-AF93-1FC8004226EE}" type="presParOf" srcId="{0F1C031D-7A3C-46C1-B924-189CCB2003B7}" destId="{410C530B-7949-4377-B66E-99900C5E9DB9}" srcOrd="6" destOrd="0" presId="urn:microsoft.com/office/officeart/2005/8/layout/vProcess5"/>
    <dgm:cxn modelId="{9CF8605C-C5DF-4519-85CD-B99E71121364}" type="presParOf" srcId="{0F1C031D-7A3C-46C1-B924-189CCB2003B7}" destId="{0DE4999B-0E6F-4BD1-85B1-55E88219E365}" srcOrd="7" destOrd="0" presId="urn:microsoft.com/office/officeart/2005/8/layout/vProcess5"/>
    <dgm:cxn modelId="{AFAB00D8-BC32-42F0-B915-2C3668AAD369}" type="presParOf" srcId="{0F1C031D-7A3C-46C1-B924-189CCB2003B7}" destId="{B509DCD4-D28F-4A8C-80B1-EB789524E074}" srcOrd="8" destOrd="0" presId="urn:microsoft.com/office/officeart/2005/8/layout/vProcess5"/>
    <dgm:cxn modelId="{4FBC187C-5954-4691-B0BB-C3B4C881FDE4}" type="presParOf" srcId="{0F1C031D-7A3C-46C1-B924-189CCB2003B7}" destId="{2E6C2660-54B5-4A10-BB1E-07A2D486DE87}" srcOrd="9" destOrd="0" presId="urn:microsoft.com/office/officeart/2005/8/layout/vProcess5"/>
    <dgm:cxn modelId="{E47B29D7-10B9-4120-8F4E-34ACE835F076}" type="presParOf" srcId="{0F1C031D-7A3C-46C1-B924-189CCB2003B7}" destId="{8CB60F85-96B9-40B7-9F07-1AF851370C23}" srcOrd="10" destOrd="0" presId="urn:microsoft.com/office/officeart/2005/8/layout/vProcess5"/>
    <dgm:cxn modelId="{71AE14A9-BC58-4507-8C06-0E9ED3E954D8}" type="presParOf" srcId="{0F1C031D-7A3C-46C1-B924-189CCB2003B7}" destId="{C1A62D6D-1385-43A4-9C62-7898CB8722E5}"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8675C-4B9B-4F66-B351-451C8815888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732B8D-4A7E-495C-B6E6-9503DFE7A136}">
      <dgm:prSet/>
      <dgm:spPr/>
      <dgm:t>
        <a:bodyPr/>
        <a:lstStyle/>
        <a:p>
          <a:r>
            <a:rPr lang="en-US" dirty="0"/>
            <a:t>We employed </a:t>
          </a:r>
          <a:r>
            <a:rPr lang="en-US" b="1" dirty="0"/>
            <a:t>dilated resnet101 </a:t>
          </a:r>
          <a:r>
            <a:rPr lang="en-US" dirty="0"/>
            <a:t>with </a:t>
          </a:r>
          <a:r>
            <a:rPr lang="en-US" dirty="0" err="1"/>
            <a:t>output_stride</a:t>
          </a:r>
          <a:r>
            <a:rPr lang="en-US" dirty="0"/>
            <a:t>=16 as the </a:t>
          </a:r>
          <a:r>
            <a:rPr lang="en-US" b="1" dirty="0"/>
            <a:t>backbone.</a:t>
          </a:r>
          <a:endParaRPr lang="en-US" dirty="0"/>
        </a:p>
      </dgm:t>
    </dgm:pt>
    <dgm:pt modelId="{C9D5B2F2-516D-451E-8DD5-A544040D9482}" type="parTrans" cxnId="{6DAD342D-F1AD-4DD9-87D7-28F59650D079}">
      <dgm:prSet/>
      <dgm:spPr/>
      <dgm:t>
        <a:bodyPr/>
        <a:lstStyle/>
        <a:p>
          <a:endParaRPr lang="en-US"/>
        </a:p>
      </dgm:t>
    </dgm:pt>
    <dgm:pt modelId="{3B067B03-7ED9-4E4F-AA76-3FE8BB6FF1B9}" type="sibTrans" cxnId="{6DAD342D-F1AD-4DD9-87D7-28F59650D079}">
      <dgm:prSet/>
      <dgm:spPr/>
      <dgm:t>
        <a:bodyPr/>
        <a:lstStyle/>
        <a:p>
          <a:endParaRPr lang="en-US"/>
        </a:p>
      </dgm:t>
    </dgm:pt>
    <dgm:pt modelId="{CC725813-E4E0-4430-A560-2BE36E60AD0A}">
      <dgm:prSet/>
      <dgm:spPr/>
      <dgm:t>
        <a:bodyPr/>
        <a:lstStyle/>
        <a:p>
          <a:r>
            <a:rPr lang="en-US" dirty="0"/>
            <a:t>We used the </a:t>
          </a:r>
          <a:r>
            <a:rPr lang="en-US" b="1" dirty="0"/>
            <a:t>polynomial learning rate policy </a:t>
          </a:r>
          <a:r>
            <a:rPr lang="en-US" dirty="0"/>
            <a:t>in segmentation task.</a:t>
          </a:r>
        </a:p>
      </dgm:t>
    </dgm:pt>
    <dgm:pt modelId="{05C3B85A-45F4-47F5-9348-4857183DDABC}" type="parTrans" cxnId="{13AB020E-9E4C-4B0F-AEE7-AEDE691E7654}">
      <dgm:prSet/>
      <dgm:spPr/>
      <dgm:t>
        <a:bodyPr/>
        <a:lstStyle/>
        <a:p>
          <a:endParaRPr lang="en-US"/>
        </a:p>
      </dgm:t>
    </dgm:pt>
    <dgm:pt modelId="{77F8101F-B379-4A7B-8B8A-6E22C96E6EE5}" type="sibTrans" cxnId="{13AB020E-9E4C-4B0F-AEE7-AEDE691E7654}">
      <dgm:prSet/>
      <dgm:spPr/>
      <dgm:t>
        <a:bodyPr/>
        <a:lstStyle/>
        <a:p>
          <a:endParaRPr lang="en-US"/>
        </a:p>
      </dgm:t>
    </dgm:pt>
    <dgm:pt modelId="{F1CDB095-647F-4F71-BF9C-CFC4D5FD286F}">
      <dgm:prSet/>
      <dgm:spPr/>
      <dgm:t>
        <a:bodyPr/>
        <a:lstStyle/>
        <a:p>
          <a:r>
            <a:rPr lang="en-US" dirty="0"/>
            <a:t>layer4 generated </a:t>
          </a:r>
          <a:r>
            <a:rPr lang="en-US" b="1" dirty="0"/>
            <a:t>coarse segmentation </a:t>
          </a:r>
          <a:r>
            <a:rPr lang="en-US" dirty="0"/>
            <a:t>of the region for OCR module.</a:t>
          </a:r>
        </a:p>
      </dgm:t>
    </dgm:pt>
    <dgm:pt modelId="{B8FFAAF5-9525-4F78-8E77-BD08FCF2D3A3}" type="parTrans" cxnId="{9EF8E8E3-21BD-43AE-9F25-B6790324808F}">
      <dgm:prSet/>
      <dgm:spPr/>
      <dgm:t>
        <a:bodyPr/>
        <a:lstStyle/>
        <a:p>
          <a:endParaRPr lang="en-US"/>
        </a:p>
      </dgm:t>
    </dgm:pt>
    <dgm:pt modelId="{A488C802-97A6-440B-B2AC-847235FD3AEC}" type="sibTrans" cxnId="{9EF8E8E3-21BD-43AE-9F25-B6790324808F}">
      <dgm:prSet/>
      <dgm:spPr/>
      <dgm:t>
        <a:bodyPr/>
        <a:lstStyle/>
        <a:p>
          <a:endParaRPr lang="en-US"/>
        </a:p>
      </dgm:t>
    </dgm:pt>
    <dgm:pt modelId="{35F89DB3-56FD-46EF-AAD7-BF5BDAE62669}">
      <dgm:prSet/>
      <dgm:spPr/>
      <dgm:t>
        <a:bodyPr/>
        <a:lstStyle/>
        <a:p>
          <a:r>
            <a:rPr lang="en-US" dirty="0"/>
            <a:t>we chose to use the combined loss of </a:t>
          </a:r>
          <a:r>
            <a:rPr lang="en-US" b="1" dirty="0"/>
            <a:t>Focal Loss and Dice loss </a:t>
          </a:r>
          <a:r>
            <a:rPr lang="en-US" dirty="0"/>
            <a:t>that can solve the uneven distribution.</a:t>
          </a:r>
        </a:p>
      </dgm:t>
    </dgm:pt>
    <dgm:pt modelId="{FA1034A9-4730-472B-9F4C-4E0F30F1D349}" type="parTrans" cxnId="{8306F05A-5DD4-40EA-A0E2-A62F8572FB7D}">
      <dgm:prSet/>
      <dgm:spPr/>
      <dgm:t>
        <a:bodyPr/>
        <a:lstStyle/>
        <a:p>
          <a:endParaRPr lang="en-US"/>
        </a:p>
      </dgm:t>
    </dgm:pt>
    <dgm:pt modelId="{5E0BAA6D-3117-4BAC-95D9-A10B22B49949}" type="sibTrans" cxnId="{8306F05A-5DD4-40EA-A0E2-A62F8572FB7D}">
      <dgm:prSet/>
      <dgm:spPr/>
      <dgm:t>
        <a:bodyPr/>
        <a:lstStyle/>
        <a:p>
          <a:endParaRPr lang="en-US"/>
        </a:p>
      </dgm:t>
    </dgm:pt>
    <dgm:pt modelId="{C6193E8F-941E-4996-80EE-A3063B2EA4A2}">
      <dgm:prSet/>
      <dgm:spPr/>
      <dgm:t>
        <a:bodyPr/>
        <a:lstStyle/>
        <a:p>
          <a:r>
            <a:rPr lang="en-US" dirty="0"/>
            <a:t>We also performed random scaling and rotation for </a:t>
          </a:r>
          <a:r>
            <a:rPr lang="en-US" b="1" dirty="0"/>
            <a:t>data augmentation</a:t>
          </a:r>
          <a:r>
            <a:rPr lang="en-US" dirty="0"/>
            <a:t>.</a:t>
          </a:r>
        </a:p>
      </dgm:t>
    </dgm:pt>
    <dgm:pt modelId="{3C074802-1B5B-43D3-B34F-71F074E44919}" type="parTrans" cxnId="{62416687-37AD-4E90-BB6C-258C5A1BF9A0}">
      <dgm:prSet/>
      <dgm:spPr/>
      <dgm:t>
        <a:bodyPr/>
        <a:lstStyle/>
        <a:p>
          <a:endParaRPr lang="en-US"/>
        </a:p>
      </dgm:t>
    </dgm:pt>
    <dgm:pt modelId="{94929B96-5079-482F-A8AD-77D6E137DC28}" type="sibTrans" cxnId="{62416687-37AD-4E90-BB6C-258C5A1BF9A0}">
      <dgm:prSet/>
      <dgm:spPr/>
      <dgm:t>
        <a:bodyPr/>
        <a:lstStyle/>
        <a:p>
          <a:endParaRPr lang="en-US"/>
        </a:p>
      </dgm:t>
    </dgm:pt>
    <dgm:pt modelId="{FDA848AE-A8A2-4983-B4C7-B1E8279F4663}" type="pres">
      <dgm:prSet presAssocID="{2BA8675C-4B9B-4F66-B351-451C88158880}" presName="linear" presStyleCnt="0">
        <dgm:presLayoutVars>
          <dgm:animLvl val="lvl"/>
          <dgm:resizeHandles val="exact"/>
        </dgm:presLayoutVars>
      </dgm:prSet>
      <dgm:spPr/>
    </dgm:pt>
    <dgm:pt modelId="{3F01B430-619D-4E51-8F4C-C360F44F97AA}" type="pres">
      <dgm:prSet presAssocID="{34732B8D-4A7E-495C-B6E6-9503DFE7A136}" presName="parentText" presStyleLbl="node1" presStyleIdx="0" presStyleCnt="5">
        <dgm:presLayoutVars>
          <dgm:chMax val="0"/>
          <dgm:bulletEnabled val="1"/>
        </dgm:presLayoutVars>
      </dgm:prSet>
      <dgm:spPr/>
    </dgm:pt>
    <dgm:pt modelId="{3325F329-427F-4B1C-9AAD-B3FC98E0CAA0}" type="pres">
      <dgm:prSet presAssocID="{3B067B03-7ED9-4E4F-AA76-3FE8BB6FF1B9}" presName="spacer" presStyleCnt="0"/>
      <dgm:spPr/>
    </dgm:pt>
    <dgm:pt modelId="{DC822998-3B10-4DB1-88B7-32F68BA624F5}" type="pres">
      <dgm:prSet presAssocID="{CC725813-E4E0-4430-A560-2BE36E60AD0A}" presName="parentText" presStyleLbl="node1" presStyleIdx="1" presStyleCnt="5">
        <dgm:presLayoutVars>
          <dgm:chMax val="0"/>
          <dgm:bulletEnabled val="1"/>
        </dgm:presLayoutVars>
      </dgm:prSet>
      <dgm:spPr/>
    </dgm:pt>
    <dgm:pt modelId="{6A33D312-7672-49E7-B24F-9443B70CD912}" type="pres">
      <dgm:prSet presAssocID="{77F8101F-B379-4A7B-8B8A-6E22C96E6EE5}" presName="spacer" presStyleCnt="0"/>
      <dgm:spPr/>
    </dgm:pt>
    <dgm:pt modelId="{EE5D40BA-6D47-4BEE-A6D2-12B3F9CCF651}" type="pres">
      <dgm:prSet presAssocID="{F1CDB095-647F-4F71-BF9C-CFC4D5FD286F}" presName="parentText" presStyleLbl="node1" presStyleIdx="2" presStyleCnt="5">
        <dgm:presLayoutVars>
          <dgm:chMax val="0"/>
          <dgm:bulletEnabled val="1"/>
        </dgm:presLayoutVars>
      </dgm:prSet>
      <dgm:spPr/>
    </dgm:pt>
    <dgm:pt modelId="{5E689B43-3D16-4407-9D1C-0A8DBA63191B}" type="pres">
      <dgm:prSet presAssocID="{A488C802-97A6-440B-B2AC-847235FD3AEC}" presName="spacer" presStyleCnt="0"/>
      <dgm:spPr/>
    </dgm:pt>
    <dgm:pt modelId="{AE196AB1-560F-4141-A5D9-756F0DCCC546}" type="pres">
      <dgm:prSet presAssocID="{35F89DB3-56FD-46EF-AAD7-BF5BDAE62669}" presName="parentText" presStyleLbl="node1" presStyleIdx="3" presStyleCnt="5">
        <dgm:presLayoutVars>
          <dgm:chMax val="0"/>
          <dgm:bulletEnabled val="1"/>
        </dgm:presLayoutVars>
      </dgm:prSet>
      <dgm:spPr/>
    </dgm:pt>
    <dgm:pt modelId="{95AC26FE-77A6-459A-A9A7-9FDF0EECDD2B}" type="pres">
      <dgm:prSet presAssocID="{5E0BAA6D-3117-4BAC-95D9-A10B22B49949}" presName="spacer" presStyleCnt="0"/>
      <dgm:spPr/>
    </dgm:pt>
    <dgm:pt modelId="{355F2AD6-4584-48F0-9445-29C8E7603147}" type="pres">
      <dgm:prSet presAssocID="{C6193E8F-941E-4996-80EE-A3063B2EA4A2}" presName="parentText" presStyleLbl="node1" presStyleIdx="4" presStyleCnt="5">
        <dgm:presLayoutVars>
          <dgm:chMax val="0"/>
          <dgm:bulletEnabled val="1"/>
        </dgm:presLayoutVars>
      </dgm:prSet>
      <dgm:spPr/>
    </dgm:pt>
  </dgm:ptLst>
  <dgm:cxnLst>
    <dgm:cxn modelId="{13AB020E-9E4C-4B0F-AEE7-AEDE691E7654}" srcId="{2BA8675C-4B9B-4F66-B351-451C88158880}" destId="{CC725813-E4E0-4430-A560-2BE36E60AD0A}" srcOrd="1" destOrd="0" parTransId="{05C3B85A-45F4-47F5-9348-4857183DDABC}" sibTransId="{77F8101F-B379-4A7B-8B8A-6E22C96E6EE5}"/>
    <dgm:cxn modelId="{BF5E0813-F075-41F8-A264-9028346A8301}" type="presOf" srcId="{C6193E8F-941E-4996-80EE-A3063B2EA4A2}" destId="{355F2AD6-4584-48F0-9445-29C8E7603147}" srcOrd="0" destOrd="0" presId="urn:microsoft.com/office/officeart/2005/8/layout/vList2"/>
    <dgm:cxn modelId="{6DAD342D-F1AD-4DD9-87D7-28F59650D079}" srcId="{2BA8675C-4B9B-4F66-B351-451C88158880}" destId="{34732B8D-4A7E-495C-B6E6-9503DFE7A136}" srcOrd="0" destOrd="0" parTransId="{C9D5B2F2-516D-451E-8DD5-A544040D9482}" sibTransId="{3B067B03-7ED9-4E4F-AA76-3FE8BB6FF1B9}"/>
    <dgm:cxn modelId="{018E9634-A279-4F63-825B-75F75F0A5F1F}" type="presOf" srcId="{2BA8675C-4B9B-4F66-B351-451C88158880}" destId="{FDA848AE-A8A2-4983-B4C7-B1E8279F4663}" srcOrd="0" destOrd="0" presId="urn:microsoft.com/office/officeart/2005/8/layout/vList2"/>
    <dgm:cxn modelId="{C1B3D477-9BBE-45F4-A6E9-333A70F2BC9C}" type="presOf" srcId="{34732B8D-4A7E-495C-B6E6-9503DFE7A136}" destId="{3F01B430-619D-4E51-8F4C-C360F44F97AA}" srcOrd="0" destOrd="0" presId="urn:microsoft.com/office/officeart/2005/8/layout/vList2"/>
    <dgm:cxn modelId="{8306F05A-5DD4-40EA-A0E2-A62F8572FB7D}" srcId="{2BA8675C-4B9B-4F66-B351-451C88158880}" destId="{35F89DB3-56FD-46EF-AAD7-BF5BDAE62669}" srcOrd="3" destOrd="0" parTransId="{FA1034A9-4730-472B-9F4C-4E0F30F1D349}" sibTransId="{5E0BAA6D-3117-4BAC-95D9-A10B22B49949}"/>
    <dgm:cxn modelId="{62416687-37AD-4E90-BB6C-258C5A1BF9A0}" srcId="{2BA8675C-4B9B-4F66-B351-451C88158880}" destId="{C6193E8F-941E-4996-80EE-A3063B2EA4A2}" srcOrd="4" destOrd="0" parTransId="{3C074802-1B5B-43D3-B34F-71F074E44919}" sibTransId="{94929B96-5079-482F-A8AD-77D6E137DC28}"/>
    <dgm:cxn modelId="{08295CC6-2193-493A-B9D9-12F1C9621495}" type="presOf" srcId="{CC725813-E4E0-4430-A560-2BE36E60AD0A}" destId="{DC822998-3B10-4DB1-88B7-32F68BA624F5}" srcOrd="0" destOrd="0" presId="urn:microsoft.com/office/officeart/2005/8/layout/vList2"/>
    <dgm:cxn modelId="{1FA5C9D0-FCFE-41F5-8874-8620365F3FE4}" type="presOf" srcId="{F1CDB095-647F-4F71-BF9C-CFC4D5FD286F}" destId="{EE5D40BA-6D47-4BEE-A6D2-12B3F9CCF651}" srcOrd="0" destOrd="0" presId="urn:microsoft.com/office/officeart/2005/8/layout/vList2"/>
    <dgm:cxn modelId="{9EF8E8E3-21BD-43AE-9F25-B6790324808F}" srcId="{2BA8675C-4B9B-4F66-B351-451C88158880}" destId="{F1CDB095-647F-4F71-BF9C-CFC4D5FD286F}" srcOrd="2" destOrd="0" parTransId="{B8FFAAF5-9525-4F78-8E77-BD08FCF2D3A3}" sibTransId="{A488C802-97A6-440B-B2AC-847235FD3AEC}"/>
    <dgm:cxn modelId="{2CC509F1-5D45-4969-903E-6F1CA6CC5C8F}" type="presOf" srcId="{35F89DB3-56FD-46EF-AAD7-BF5BDAE62669}" destId="{AE196AB1-560F-4141-A5D9-756F0DCCC546}" srcOrd="0" destOrd="0" presId="urn:microsoft.com/office/officeart/2005/8/layout/vList2"/>
    <dgm:cxn modelId="{094FE302-6EEC-4E8C-BA32-F10E8ADD3F17}" type="presParOf" srcId="{FDA848AE-A8A2-4983-B4C7-B1E8279F4663}" destId="{3F01B430-619D-4E51-8F4C-C360F44F97AA}" srcOrd="0" destOrd="0" presId="urn:microsoft.com/office/officeart/2005/8/layout/vList2"/>
    <dgm:cxn modelId="{535E1639-BD78-447D-B840-C004BE5458A9}" type="presParOf" srcId="{FDA848AE-A8A2-4983-B4C7-B1E8279F4663}" destId="{3325F329-427F-4B1C-9AAD-B3FC98E0CAA0}" srcOrd="1" destOrd="0" presId="urn:microsoft.com/office/officeart/2005/8/layout/vList2"/>
    <dgm:cxn modelId="{F0097635-6FBE-474E-862C-86384BC27A40}" type="presParOf" srcId="{FDA848AE-A8A2-4983-B4C7-B1E8279F4663}" destId="{DC822998-3B10-4DB1-88B7-32F68BA624F5}" srcOrd="2" destOrd="0" presId="urn:microsoft.com/office/officeart/2005/8/layout/vList2"/>
    <dgm:cxn modelId="{C9CE3F83-A0A0-4387-A967-737CDD5E1BA9}" type="presParOf" srcId="{FDA848AE-A8A2-4983-B4C7-B1E8279F4663}" destId="{6A33D312-7672-49E7-B24F-9443B70CD912}" srcOrd="3" destOrd="0" presId="urn:microsoft.com/office/officeart/2005/8/layout/vList2"/>
    <dgm:cxn modelId="{292B0F0A-680F-4FB2-B698-9167B7A0EFBE}" type="presParOf" srcId="{FDA848AE-A8A2-4983-B4C7-B1E8279F4663}" destId="{EE5D40BA-6D47-4BEE-A6D2-12B3F9CCF651}" srcOrd="4" destOrd="0" presId="urn:microsoft.com/office/officeart/2005/8/layout/vList2"/>
    <dgm:cxn modelId="{198310B4-8389-4A89-90E8-6E87E11D8359}" type="presParOf" srcId="{FDA848AE-A8A2-4983-B4C7-B1E8279F4663}" destId="{5E689B43-3D16-4407-9D1C-0A8DBA63191B}" srcOrd="5" destOrd="0" presId="urn:microsoft.com/office/officeart/2005/8/layout/vList2"/>
    <dgm:cxn modelId="{99CAB702-B832-4539-997C-436A7AF21CEB}" type="presParOf" srcId="{FDA848AE-A8A2-4983-B4C7-B1E8279F4663}" destId="{AE196AB1-560F-4141-A5D9-756F0DCCC546}" srcOrd="6" destOrd="0" presId="urn:microsoft.com/office/officeart/2005/8/layout/vList2"/>
    <dgm:cxn modelId="{55A63707-3366-4CBA-A56C-AA5293BC38EB}" type="presParOf" srcId="{FDA848AE-A8A2-4983-B4C7-B1E8279F4663}" destId="{95AC26FE-77A6-459A-A9A7-9FDF0EECDD2B}" srcOrd="7" destOrd="0" presId="urn:microsoft.com/office/officeart/2005/8/layout/vList2"/>
    <dgm:cxn modelId="{45D9F73D-B626-4778-8504-8358A684B32E}" type="presParOf" srcId="{FDA848AE-A8A2-4983-B4C7-B1E8279F4663}" destId="{355F2AD6-4584-48F0-9445-29C8E7603147}" srcOrd="8"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9B936-4562-4111-9480-74A7BB3B04F7}">
      <dsp:nvSpPr>
        <dsp:cNvPr id="0" name=""/>
        <dsp:cNvSpPr/>
      </dsp:nvSpPr>
      <dsp:spPr>
        <a:xfrm>
          <a:off x="0" y="0"/>
          <a:ext cx="7952667" cy="543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Many existing engineering drawings are drawn on paper or scanned as pdf files.</a:t>
          </a:r>
        </a:p>
      </dsp:txBody>
      <dsp:txXfrm>
        <a:off x="15905" y="15905"/>
        <a:ext cx="7320796" cy="511230"/>
      </dsp:txXfrm>
    </dsp:sp>
    <dsp:sp modelId="{78ED4371-5195-48B3-BA1D-2F4343AF036A}">
      <dsp:nvSpPr>
        <dsp:cNvPr id="0" name=""/>
        <dsp:cNvSpPr/>
      </dsp:nvSpPr>
      <dsp:spPr>
        <a:xfrm>
          <a:off x="666035" y="641775"/>
          <a:ext cx="7952667" cy="543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Engineering design drawings often need to be redrawn or reedited over time.</a:t>
          </a:r>
        </a:p>
      </dsp:txBody>
      <dsp:txXfrm>
        <a:off x="681940" y="657680"/>
        <a:ext cx="6901844" cy="511230"/>
      </dsp:txXfrm>
    </dsp:sp>
    <dsp:sp modelId="{58FFEE21-5947-4549-BA20-E4EDF419C2E8}">
      <dsp:nvSpPr>
        <dsp:cNvPr id="0" name=""/>
        <dsp:cNvSpPr/>
      </dsp:nvSpPr>
      <dsp:spPr>
        <a:xfrm>
          <a:off x="1322130" y="1283551"/>
          <a:ext cx="7952667" cy="543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Engineering component identification and vectorization reduces workload.</a:t>
          </a:r>
        </a:p>
      </dsp:txBody>
      <dsp:txXfrm>
        <a:off x="1338035" y="1299456"/>
        <a:ext cx="6911785" cy="511230"/>
      </dsp:txXfrm>
    </dsp:sp>
    <dsp:sp modelId="{EF59AC9E-A932-493B-97EB-CAC75BDDD163}">
      <dsp:nvSpPr>
        <dsp:cNvPr id="0" name=""/>
        <dsp:cNvSpPr/>
      </dsp:nvSpPr>
      <dsp:spPr>
        <a:xfrm>
          <a:off x="1988166" y="1925327"/>
          <a:ext cx="7952667" cy="5430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Line style components in engineering drawings are difficult to vectorize.</a:t>
          </a:r>
        </a:p>
      </dsp:txBody>
      <dsp:txXfrm>
        <a:off x="2004071" y="1941232"/>
        <a:ext cx="6901844" cy="511230"/>
      </dsp:txXfrm>
    </dsp:sp>
    <dsp:sp modelId="{E0893439-3C87-44EA-8584-C1564B391035}">
      <dsp:nvSpPr>
        <dsp:cNvPr id="0" name=""/>
        <dsp:cNvSpPr/>
      </dsp:nvSpPr>
      <dsp:spPr>
        <a:xfrm>
          <a:off x="7599690" y="415920"/>
          <a:ext cx="352976" cy="3529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79110" y="415920"/>
        <a:ext cx="194136" cy="265614"/>
      </dsp:txXfrm>
    </dsp:sp>
    <dsp:sp modelId="{410C530B-7949-4377-B66E-99900C5E9DB9}">
      <dsp:nvSpPr>
        <dsp:cNvPr id="0" name=""/>
        <dsp:cNvSpPr/>
      </dsp:nvSpPr>
      <dsp:spPr>
        <a:xfrm>
          <a:off x="8265726" y="1057695"/>
          <a:ext cx="352976" cy="3529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345146" y="1057695"/>
        <a:ext cx="194136" cy="265614"/>
      </dsp:txXfrm>
    </dsp:sp>
    <dsp:sp modelId="{0DE4999B-0E6F-4BD1-85B1-55E88219E365}">
      <dsp:nvSpPr>
        <dsp:cNvPr id="0" name=""/>
        <dsp:cNvSpPr/>
      </dsp:nvSpPr>
      <dsp:spPr>
        <a:xfrm>
          <a:off x="8921821" y="1699471"/>
          <a:ext cx="352976" cy="3529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9001241" y="1699471"/>
        <a:ext cx="194136" cy="265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B430-619D-4E51-8F4C-C360F44F97AA}">
      <dsp:nvSpPr>
        <dsp:cNvPr id="0" name=""/>
        <dsp:cNvSpPr/>
      </dsp:nvSpPr>
      <dsp:spPr>
        <a:xfrm>
          <a:off x="0" y="11871"/>
          <a:ext cx="956075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employed </a:t>
          </a:r>
          <a:r>
            <a:rPr lang="en-US" sz="1600" b="1" kern="1200" dirty="0"/>
            <a:t>dilated resnet101 </a:t>
          </a:r>
          <a:r>
            <a:rPr lang="en-US" sz="1600" kern="1200" dirty="0"/>
            <a:t>with </a:t>
          </a:r>
          <a:r>
            <a:rPr lang="en-US" sz="1600" kern="1200" dirty="0" err="1"/>
            <a:t>output_stride</a:t>
          </a:r>
          <a:r>
            <a:rPr lang="en-US" sz="1600" kern="1200" dirty="0"/>
            <a:t>=16 as the </a:t>
          </a:r>
          <a:r>
            <a:rPr lang="en-US" sz="1600" b="1" kern="1200" dirty="0"/>
            <a:t>backbone.</a:t>
          </a:r>
          <a:endParaRPr lang="en-US" sz="1600" kern="1200" dirty="0"/>
        </a:p>
      </dsp:txBody>
      <dsp:txXfrm>
        <a:off x="18734" y="30605"/>
        <a:ext cx="9523289" cy="346292"/>
      </dsp:txXfrm>
    </dsp:sp>
    <dsp:sp modelId="{DC822998-3B10-4DB1-88B7-32F68BA624F5}">
      <dsp:nvSpPr>
        <dsp:cNvPr id="0" name=""/>
        <dsp:cNvSpPr/>
      </dsp:nvSpPr>
      <dsp:spPr>
        <a:xfrm>
          <a:off x="0" y="441711"/>
          <a:ext cx="956075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used the </a:t>
          </a:r>
          <a:r>
            <a:rPr lang="en-US" sz="1600" b="1" kern="1200" dirty="0"/>
            <a:t>polynomial learning rate policy </a:t>
          </a:r>
          <a:r>
            <a:rPr lang="en-US" sz="1600" kern="1200" dirty="0"/>
            <a:t>in segmentation task.</a:t>
          </a:r>
        </a:p>
      </dsp:txBody>
      <dsp:txXfrm>
        <a:off x="18734" y="460445"/>
        <a:ext cx="9523289" cy="346292"/>
      </dsp:txXfrm>
    </dsp:sp>
    <dsp:sp modelId="{EE5D40BA-6D47-4BEE-A6D2-12B3F9CCF651}">
      <dsp:nvSpPr>
        <dsp:cNvPr id="0" name=""/>
        <dsp:cNvSpPr/>
      </dsp:nvSpPr>
      <dsp:spPr>
        <a:xfrm>
          <a:off x="0" y="871551"/>
          <a:ext cx="956075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layer4 generated </a:t>
          </a:r>
          <a:r>
            <a:rPr lang="en-US" sz="1600" b="1" kern="1200" dirty="0"/>
            <a:t>coarse segmentation </a:t>
          </a:r>
          <a:r>
            <a:rPr lang="en-US" sz="1600" kern="1200" dirty="0"/>
            <a:t>of the region for OCR module.</a:t>
          </a:r>
        </a:p>
      </dsp:txBody>
      <dsp:txXfrm>
        <a:off x="18734" y="890285"/>
        <a:ext cx="9523289" cy="346292"/>
      </dsp:txXfrm>
    </dsp:sp>
    <dsp:sp modelId="{AE196AB1-560F-4141-A5D9-756F0DCCC546}">
      <dsp:nvSpPr>
        <dsp:cNvPr id="0" name=""/>
        <dsp:cNvSpPr/>
      </dsp:nvSpPr>
      <dsp:spPr>
        <a:xfrm>
          <a:off x="0" y="1301392"/>
          <a:ext cx="956075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chose to use the combined loss of </a:t>
          </a:r>
          <a:r>
            <a:rPr lang="en-US" sz="1600" b="1" kern="1200" dirty="0"/>
            <a:t>Focal Loss and Dice loss </a:t>
          </a:r>
          <a:r>
            <a:rPr lang="en-US" sz="1600" kern="1200" dirty="0"/>
            <a:t>that can solve the uneven distribution.</a:t>
          </a:r>
        </a:p>
      </dsp:txBody>
      <dsp:txXfrm>
        <a:off x="18734" y="1320126"/>
        <a:ext cx="9523289" cy="346292"/>
      </dsp:txXfrm>
    </dsp:sp>
    <dsp:sp modelId="{355F2AD6-4584-48F0-9445-29C8E7603147}">
      <dsp:nvSpPr>
        <dsp:cNvPr id="0" name=""/>
        <dsp:cNvSpPr/>
      </dsp:nvSpPr>
      <dsp:spPr>
        <a:xfrm>
          <a:off x="0" y="1731232"/>
          <a:ext cx="9560757"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also performed random scaling and rotation for </a:t>
          </a:r>
          <a:r>
            <a:rPr lang="en-US" sz="1600" b="1" kern="1200" dirty="0"/>
            <a:t>data augmentation</a:t>
          </a:r>
          <a:r>
            <a:rPr lang="en-US" sz="1600" kern="1200" dirty="0"/>
            <a:t>.</a:t>
          </a:r>
        </a:p>
      </dsp:txBody>
      <dsp:txXfrm>
        <a:off x="18734" y="1749966"/>
        <a:ext cx="9523289"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41E7A-F347-48A4-97EB-740AB054CB18}" type="datetimeFigureOut">
              <a:rPr lang="zh-CN" altLang="en-US" smtClean="0"/>
              <a:t>2022/12/13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C5D25-EAF0-4995-8E96-31539E6E769B}" type="slidenum">
              <a:rPr lang="zh-CN" altLang="en-US" smtClean="0"/>
              <a:t>‹#›</a:t>
            </a:fld>
            <a:endParaRPr lang="zh-CN" altLang="en-US"/>
          </a:p>
        </p:txBody>
      </p:sp>
    </p:spTree>
    <p:extLst>
      <p:ext uri="{BB962C8B-B14F-4D97-AF65-F5344CB8AC3E}">
        <p14:creationId xmlns:p14="http://schemas.microsoft.com/office/powerpoint/2010/main" val="326520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my name is </a:t>
            </a:r>
            <a:r>
              <a:rPr lang="en-US" altLang="zh-CN" dirty="0" err="1"/>
              <a:t>Yunwei</a:t>
            </a:r>
            <a:r>
              <a:rPr lang="en-US" altLang="zh-CN" dirty="0"/>
              <a:t> Zhang, a computer vision engineer in a communication design company. Recently, my colleagues and I are working on the vectorization of drawings, which usually means identifying elements in engineering drawings and labeling them as different objects. Today I’m going to talk about our work in line vectorization which is used in engineering drawings based on semantic segmentation. Thanks for watching this video, wish you all a happy day.</a:t>
            </a:r>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1</a:t>
            </a:fld>
            <a:endParaRPr lang="zh-CN" altLang="en-US"/>
          </a:p>
        </p:txBody>
      </p:sp>
    </p:spTree>
    <p:extLst>
      <p:ext uri="{BB962C8B-B14F-4D97-AF65-F5344CB8AC3E}">
        <p14:creationId xmlns:p14="http://schemas.microsoft.com/office/powerpoint/2010/main" val="2497279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2400"/>
              </a:lnSpc>
              <a:spcAft>
                <a:spcPts val="1200"/>
              </a:spcAft>
            </a:pPr>
            <a:r>
              <a:rPr lang="zh-CN" altLang="en-US" dirty="0">
                <a:solidFill>
                  <a:srgbClr val="12679D"/>
                </a:solidFill>
              </a:rPr>
              <a:t>We compared </a:t>
            </a:r>
            <a:r>
              <a:rPr lang="en-US" altLang="zh-CN" dirty="0">
                <a:solidFill>
                  <a:srgbClr val="12679D"/>
                </a:solidFill>
              </a:rPr>
              <a:t>our</a:t>
            </a:r>
            <a:r>
              <a:rPr lang="zh-CN" altLang="en-US" dirty="0">
                <a:solidFill>
                  <a:srgbClr val="12679D"/>
                </a:solidFill>
              </a:rPr>
              <a:t> algorithm with deeplabv3+. </a:t>
            </a:r>
            <a:endParaRPr lang="en-US" altLang="zh-CN" dirty="0">
              <a:solidFill>
                <a:srgbClr val="12679D"/>
              </a:solidFill>
            </a:endParaRPr>
          </a:p>
          <a:p>
            <a:pPr>
              <a:lnSpc>
                <a:spcPts val="2400"/>
              </a:lnSpc>
              <a:spcAft>
                <a:spcPts val="1200"/>
              </a:spcAft>
            </a:pPr>
            <a:r>
              <a:rPr lang="en-US" altLang="zh-CN" dirty="0">
                <a:solidFill>
                  <a:srgbClr val="12679D"/>
                </a:solidFill>
              </a:rPr>
              <a:t>On</a:t>
            </a:r>
            <a:r>
              <a:rPr lang="zh-CN" altLang="en-US" dirty="0">
                <a:solidFill>
                  <a:srgbClr val="12679D"/>
                </a:solidFill>
              </a:rPr>
              <a:t> the </a:t>
            </a:r>
            <a:r>
              <a:rPr lang="zh-CN" altLang="en-US" b="1" dirty="0">
                <a:solidFill>
                  <a:srgbClr val="12679D"/>
                </a:solidFill>
              </a:rPr>
              <a:t>mIOU</a:t>
            </a:r>
            <a:r>
              <a:rPr lang="zh-CN" altLang="en-US" dirty="0">
                <a:solidFill>
                  <a:srgbClr val="12679D"/>
                </a:solidFill>
              </a:rPr>
              <a:t>, </a:t>
            </a:r>
            <a:r>
              <a:rPr lang="en-US" altLang="zh-CN" dirty="0">
                <a:solidFill>
                  <a:srgbClr val="12679D"/>
                </a:solidFill>
              </a:rPr>
              <a:t>this</a:t>
            </a:r>
            <a:r>
              <a:rPr lang="zh-CN" altLang="en-US" dirty="0">
                <a:solidFill>
                  <a:srgbClr val="12679D"/>
                </a:solidFill>
              </a:rPr>
              <a:t> two algorithms </a:t>
            </a:r>
            <a:r>
              <a:rPr lang="en-US" altLang="zh-CN" dirty="0">
                <a:solidFill>
                  <a:srgbClr val="12679D"/>
                </a:solidFill>
              </a:rPr>
              <a:t>both </a:t>
            </a:r>
            <a:r>
              <a:rPr lang="zh-CN" altLang="en-US" dirty="0">
                <a:solidFill>
                  <a:srgbClr val="12679D"/>
                </a:solidFill>
              </a:rPr>
              <a:t>have excellent segmentation effects on the </a:t>
            </a:r>
            <a:r>
              <a:rPr lang="en-US" altLang="zh-CN" dirty="0">
                <a:solidFill>
                  <a:srgbClr val="12679D"/>
                </a:solidFill>
              </a:rPr>
              <a:t>“</a:t>
            </a:r>
            <a:r>
              <a:rPr lang="zh-CN" altLang="en-US" dirty="0">
                <a:solidFill>
                  <a:srgbClr val="12679D"/>
                </a:solidFill>
              </a:rPr>
              <a:t>background</a:t>
            </a:r>
            <a:r>
              <a:rPr lang="en-US" altLang="zh-CN" dirty="0">
                <a:solidFill>
                  <a:srgbClr val="12679D"/>
                </a:solidFill>
              </a:rPr>
              <a:t>”</a:t>
            </a:r>
            <a:r>
              <a:rPr lang="zh-CN" altLang="en-US" dirty="0">
                <a:solidFill>
                  <a:srgbClr val="12679D"/>
                </a:solidFill>
              </a:rPr>
              <a:t>, and our algorithm has a better effect on the segmentation of </a:t>
            </a:r>
            <a:r>
              <a:rPr lang="en-US" altLang="zh-CN" dirty="0">
                <a:solidFill>
                  <a:srgbClr val="12679D"/>
                </a:solidFill>
              </a:rPr>
              <a:t>“</a:t>
            </a:r>
            <a:r>
              <a:rPr lang="zh-CN" altLang="en-US" dirty="0">
                <a:solidFill>
                  <a:srgbClr val="12679D"/>
                </a:solidFill>
              </a:rPr>
              <a:t>points</a:t>
            </a:r>
            <a:r>
              <a:rPr lang="en-US" altLang="zh-CN" dirty="0">
                <a:solidFill>
                  <a:srgbClr val="12679D"/>
                </a:solidFill>
              </a:rPr>
              <a:t>”</a:t>
            </a:r>
            <a:r>
              <a:rPr lang="zh-CN" altLang="en-US" dirty="0">
                <a:solidFill>
                  <a:srgbClr val="12679D"/>
                </a:solidFill>
              </a:rPr>
              <a:t> and </a:t>
            </a:r>
            <a:r>
              <a:rPr lang="en-US" altLang="zh-CN" dirty="0">
                <a:solidFill>
                  <a:srgbClr val="12679D"/>
                </a:solidFill>
              </a:rPr>
              <a:t>“</a:t>
            </a:r>
            <a:r>
              <a:rPr lang="zh-CN" altLang="en-US" dirty="0">
                <a:solidFill>
                  <a:srgbClr val="12679D"/>
                </a:solidFill>
              </a:rPr>
              <a:t>lines</a:t>
            </a:r>
            <a:r>
              <a:rPr lang="en-US" altLang="zh-CN" dirty="0">
                <a:solidFill>
                  <a:srgbClr val="12679D"/>
                </a:solidFill>
              </a:rPr>
              <a:t>”</a:t>
            </a:r>
            <a:r>
              <a:rPr lang="zh-CN" altLang="en-US" dirty="0">
                <a:solidFill>
                  <a:srgbClr val="12679D"/>
                </a:solidFill>
              </a:rPr>
              <a:t>.</a:t>
            </a:r>
            <a:endParaRPr lang="en-US" altLang="zh-CN" dirty="0">
              <a:solidFill>
                <a:srgbClr val="12679D"/>
              </a:solidFill>
            </a:endParaRPr>
          </a:p>
          <a:p>
            <a:pPr>
              <a:lnSpc>
                <a:spcPts val="2400"/>
              </a:lnSpc>
              <a:spcAft>
                <a:spcPts val="1200"/>
              </a:spcAft>
            </a:pPr>
            <a:r>
              <a:rPr lang="zh-CN" altLang="en-US" dirty="0">
                <a:solidFill>
                  <a:srgbClr val="12679D"/>
                </a:solidFill>
              </a:rPr>
              <a:t> On </a:t>
            </a:r>
            <a:r>
              <a:rPr lang="zh-CN" altLang="en-US" b="1" dirty="0">
                <a:solidFill>
                  <a:srgbClr val="12679D"/>
                </a:solidFill>
              </a:rPr>
              <a:t>mPA</a:t>
            </a:r>
            <a:r>
              <a:rPr lang="zh-CN" altLang="en-US" dirty="0">
                <a:solidFill>
                  <a:srgbClr val="12679D"/>
                </a:solidFill>
              </a:rPr>
              <a:t>, our algorithm is </a:t>
            </a:r>
            <a:r>
              <a:rPr lang="en-US" altLang="zh-CN" dirty="0">
                <a:solidFill>
                  <a:srgbClr val="12679D"/>
                </a:solidFill>
              </a:rPr>
              <a:t>also </a:t>
            </a:r>
            <a:r>
              <a:rPr lang="zh-CN" altLang="en-US" dirty="0">
                <a:solidFill>
                  <a:srgbClr val="12679D"/>
                </a:solidFill>
              </a:rPr>
              <a:t>2% better than deeplabv3+</a:t>
            </a:r>
            <a:r>
              <a:rPr lang="en-US" altLang="zh-CN" dirty="0">
                <a:solidFill>
                  <a:srgbClr val="12679D"/>
                </a:solidFill>
              </a:rPr>
              <a:t>. Our "line" segmentation result also got better performance.</a:t>
            </a:r>
            <a:endParaRPr lang="zh-CN" altLang="en-US" dirty="0">
              <a:solidFill>
                <a:srgbClr val="12679D"/>
              </a:solidFill>
            </a:endParaRPr>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10</a:t>
            </a:fld>
            <a:endParaRPr lang="zh-CN" altLang="en-US"/>
          </a:p>
        </p:txBody>
      </p:sp>
    </p:spTree>
    <p:extLst>
      <p:ext uri="{BB962C8B-B14F-4D97-AF65-F5344CB8AC3E}">
        <p14:creationId xmlns:p14="http://schemas.microsoft.com/office/powerpoint/2010/main" val="2700374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We also made a comparison in terms of result visualization. </a:t>
            </a:r>
            <a:endParaRPr lang="en-US" altLang="zh-CN" dirty="0"/>
          </a:p>
          <a:p>
            <a:r>
              <a:rPr lang="zh-CN" altLang="en-US" dirty="0"/>
              <a:t>The results show that on longer straight lines, the segmentation results of our method are more accurate, and better continuity results can be obtained. </a:t>
            </a:r>
            <a:endParaRPr lang="en-US" altLang="zh-CN" dirty="0"/>
          </a:p>
          <a:p>
            <a:r>
              <a:rPr lang="zh-CN" altLang="en-US" dirty="0"/>
              <a:t>For the corner part of the line segment connection, our method can also ensure the accuracy of pixel segmentation to achieve a more perfect performance.</a:t>
            </a:r>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11</a:t>
            </a:fld>
            <a:endParaRPr lang="zh-CN" altLang="en-US"/>
          </a:p>
        </p:txBody>
      </p:sp>
    </p:spTree>
    <p:extLst>
      <p:ext uri="{BB962C8B-B14F-4D97-AF65-F5344CB8AC3E}">
        <p14:creationId xmlns:p14="http://schemas.microsoft.com/office/powerpoint/2010/main" val="316102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ts val="2400"/>
              </a:lnSpc>
              <a:spcAft>
                <a:spcPts val="1200"/>
              </a:spcAft>
            </a:pPr>
            <a:r>
              <a:rPr lang="en-US" altLang="zh-CN" dirty="0">
                <a:solidFill>
                  <a:srgbClr val="12679D"/>
                </a:solidFill>
              </a:rPr>
              <a:t>W</a:t>
            </a:r>
            <a:r>
              <a:rPr lang="zh-CN" altLang="en-US" dirty="0">
                <a:solidFill>
                  <a:srgbClr val="12679D"/>
                </a:solidFill>
              </a:rPr>
              <a:t>e use the vectorization algorithm to vectorize the mask inferenced by our segmentation algorithm. The operation output results example are represented by blue line segments</a:t>
            </a:r>
            <a:r>
              <a:rPr lang="en-US" altLang="zh-CN" dirty="0">
                <a:solidFill>
                  <a:srgbClr val="12679D"/>
                </a:solidFill>
              </a:rPr>
              <a:t>.</a:t>
            </a:r>
          </a:p>
          <a:p>
            <a:pPr>
              <a:lnSpc>
                <a:spcPts val="2400"/>
              </a:lnSpc>
              <a:spcAft>
                <a:spcPts val="1200"/>
              </a:spcAft>
            </a:pPr>
            <a:r>
              <a:rPr lang="en-US" altLang="zh-CN" dirty="0">
                <a:solidFill>
                  <a:srgbClr val="12679D"/>
                </a:solidFill>
              </a:rPr>
              <a:t>It can be observed that the vectorization algorithm performs well.</a:t>
            </a:r>
          </a:p>
          <a:p>
            <a:pPr>
              <a:lnSpc>
                <a:spcPts val="2400"/>
              </a:lnSpc>
              <a:spcAft>
                <a:spcPts val="1200"/>
              </a:spcAft>
            </a:pPr>
            <a:r>
              <a:rPr lang="en-US" altLang="zh-CN" dirty="0">
                <a:solidFill>
                  <a:srgbClr val="12679D"/>
                </a:solidFill>
              </a:rPr>
              <a:t>Finally, we calculate the vectorization results on the test set, turns out the </a:t>
            </a:r>
            <a:r>
              <a:rPr lang="en-US" altLang="zh-CN" b="1" dirty="0">
                <a:solidFill>
                  <a:srgbClr val="12679D"/>
                </a:solidFill>
              </a:rPr>
              <a:t>accuracy rate is 81% </a:t>
            </a:r>
            <a:r>
              <a:rPr lang="en-US" altLang="zh-CN" dirty="0">
                <a:solidFill>
                  <a:srgbClr val="12679D"/>
                </a:solidFill>
              </a:rPr>
              <a:t>and </a:t>
            </a:r>
            <a:r>
              <a:rPr lang="en-US" altLang="zh-CN" b="1" dirty="0">
                <a:solidFill>
                  <a:srgbClr val="12679D"/>
                </a:solidFill>
              </a:rPr>
              <a:t>the recall rate is 87%</a:t>
            </a:r>
            <a:r>
              <a:rPr lang="en-US" altLang="zh-CN" dirty="0">
                <a:solidFill>
                  <a:srgbClr val="12679D"/>
                </a:solidFill>
              </a:rPr>
              <a:t>.</a:t>
            </a:r>
            <a:endParaRPr lang="zh-CN" altLang="en-US" dirty="0">
              <a:solidFill>
                <a:srgbClr val="12679D"/>
              </a:solidFill>
            </a:endParaRPr>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12</a:t>
            </a:fld>
            <a:endParaRPr lang="zh-CN" altLang="en-US"/>
          </a:p>
        </p:txBody>
      </p:sp>
    </p:spTree>
    <p:extLst>
      <p:ext uri="{BB962C8B-B14F-4D97-AF65-F5344CB8AC3E}">
        <p14:creationId xmlns:p14="http://schemas.microsoft.com/office/powerpoint/2010/main" val="321357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90000"/>
              </a:lnSpc>
              <a:spcAft>
                <a:spcPts val="600"/>
              </a:spcAft>
            </a:pPr>
            <a:r>
              <a:rPr lang="en-US" altLang="zh-CN" sz="1200" dirty="0">
                <a:solidFill>
                  <a:srgbClr val="12679D"/>
                </a:solidFill>
              </a:rPr>
              <a:t>In conclusion, we proposed a line segmentation and vectorization approach in the field of engineering drawings. </a:t>
            </a:r>
          </a:p>
          <a:p>
            <a:pPr>
              <a:lnSpc>
                <a:spcPct val="90000"/>
              </a:lnSpc>
              <a:spcAft>
                <a:spcPts val="600"/>
              </a:spcAft>
            </a:pPr>
            <a:r>
              <a:rPr lang="en-US" altLang="zh-CN" sz="1200" dirty="0">
                <a:solidFill>
                  <a:srgbClr val="12679D"/>
                </a:solidFill>
              </a:rPr>
              <a:t>It shows that our approach brings consistent improvements on the engineering drawing dataset, our method can perform the vectorization task of line segment objects in engineering drawings very well.</a:t>
            </a:r>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13</a:t>
            </a:fld>
            <a:endParaRPr lang="zh-CN" altLang="en-US"/>
          </a:p>
        </p:txBody>
      </p:sp>
    </p:spTree>
    <p:extLst>
      <p:ext uri="{BB962C8B-B14F-4D97-AF65-F5344CB8AC3E}">
        <p14:creationId xmlns:p14="http://schemas.microsoft.com/office/powerpoint/2010/main" val="148822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video is mainly divided into four parts. First, I will introduce the application background of this method to clarify why we need a new line vectorization algorithm; second, I will briefly introduce the overall scheme of our method, so that everyone can have a general understanding of the target of our method. Then I will start from the details of the algorithm and introduce the specific implementation of our algorithm; finally I will introduce the experimental results and conclusions of our algorithm on the drawing data set.</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2</a:t>
            </a:fld>
            <a:endParaRPr lang="zh-CN" altLang="en-US"/>
          </a:p>
        </p:txBody>
      </p:sp>
    </p:spTree>
    <p:extLst>
      <p:ext uri="{BB962C8B-B14F-4D97-AF65-F5344CB8AC3E}">
        <p14:creationId xmlns:p14="http://schemas.microsoft.com/office/powerpoint/2010/main" val="3713991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Here is going the background of our approach. In our day-to-day communication design work, we find that many existing engineering drawings are drawn on paper or scanned as pdf files. When doing follow-up work, we usually need to refer to existing drawings, which involves a lot of redrawing and reediting. Therefore, there is an urgent need for a method that can recognize and vectorize drawings to reduce workload. In this research, we found that the common objects in the drawing can be achieved by object detection, but the line style equipment urgently needs a method that can vectorize it. So </a:t>
            </a:r>
            <a:r>
              <a:rPr lang="en-US" altLang="zh-CN" sz="1200" b="1" dirty="0">
                <a:solidFill>
                  <a:srgbClr val="12679D"/>
                </a:solidFill>
              </a:rPr>
              <a:t>we proposed a line segment vectorization method based on semantic segmentation.</a:t>
            </a:r>
            <a:endParaRPr lang="zh-CN" altLang="en-US" sz="1200" b="1" dirty="0">
              <a:solidFill>
                <a:srgbClr val="12679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3</a:t>
            </a:fld>
            <a:endParaRPr lang="zh-CN" altLang="en-US"/>
          </a:p>
        </p:txBody>
      </p:sp>
    </p:spTree>
    <p:extLst>
      <p:ext uri="{BB962C8B-B14F-4D97-AF65-F5344CB8AC3E}">
        <p14:creationId xmlns:p14="http://schemas.microsoft.com/office/powerpoint/2010/main" val="18172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method proposed mainly to solve two problems. First, we need to extract of the target object. Here we use the feature extracted from a non-local semantic segmentation algorithm based on dilated convolution and self-attention to segment the lines and endpoints in the image. The second is to vectorize the extracted target, here we use the Intersection over Union (IOU) to determine whether there is a line segment connection between the two points and finally realize the line element vectorization.</a:t>
            </a:r>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4</a:t>
            </a:fld>
            <a:endParaRPr lang="zh-CN" altLang="en-US"/>
          </a:p>
        </p:txBody>
      </p:sp>
    </p:spTree>
    <p:extLst>
      <p:ext uri="{BB962C8B-B14F-4D97-AF65-F5344CB8AC3E}">
        <p14:creationId xmlns:p14="http://schemas.microsoft.com/office/powerpoint/2010/main" val="281252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order to achieve the above goals, you may have two questions. Firstly, </a:t>
            </a:r>
            <a:r>
              <a:rPr lang="en-US" altLang="zh-CN" sz="1200" dirty="0">
                <a:solidFill>
                  <a:schemeClr val="bg1"/>
                </a:solidFill>
              </a:rPr>
              <a:t>why </a:t>
            </a:r>
            <a:r>
              <a:rPr lang="en-US" altLang="zh-CN" sz="1200" dirty="0"/>
              <a:t>we use </a:t>
            </a:r>
            <a:r>
              <a:rPr lang="en-US" altLang="zh-CN" sz="1200" b="1" dirty="0"/>
              <a:t>semantic segmentation </a:t>
            </a:r>
            <a:r>
              <a:rPr lang="en-US" altLang="zh-CN" sz="1200" dirty="0"/>
              <a:t>algorithm?</a:t>
            </a:r>
            <a:r>
              <a:rPr lang="zh-CN" altLang="en-US" sz="1200" dirty="0"/>
              <a:t> </a:t>
            </a:r>
            <a:r>
              <a:rPr lang="zh-CN" altLang="en-US" dirty="0"/>
              <a:t>There are indeed some </a:t>
            </a:r>
            <a:r>
              <a:rPr lang="en-US" altLang="zh-CN" dirty="0"/>
              <a:t>mathematical method, and they can represent all elements in a binary image in vectorized form. But they cannot filter out the noise in real scan samples, even worse, they cannot distinguish semantic information in images, so they cannot intelligently and efficiently vectorize images. As shown in the enlarged part on the right, not every straight line needs to be vectorized. Secondly, why we deploy vectorization after segmentation when we have already extracted our target? Actually, </a:t>
            </a:r>
            <a:r>
              <a:rPr lang="en-US" altLang="zh-CN" dirty="0">
                <a:solidFill>
                  <a:srgbClr val="12679D"/>
                </a:solidFill>
              </a:rPr>
              <a:t>the result of the segmentation is a pixel binary image, and the segmentation result of a line segment may have breakpoints. As shown in the figure on the right, the red translucent part is a visual representation of the segmentation result.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5</a:t>
            </a:fld>
            <a:endParaRPr lang="zh-CN" altLang="en-US"/>
          </a:p>
        </p:txBody>
      </p:sp>
    </p:spTree>
    <p:extLst>
      <p:ext uri="{BB962C8B-B14F-4D97-AF65-F5344CB8AC3E}">
        <p14:creationId xmlns:p14="http://schemas.microsoft.com/office/powerpoint/2010/main" val="205381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Next, I will introduce the specific details of our algorithm. Obviously, the semantic segmentation algorithm part comes first. </a:t>
            </a:r>
            <a:r>
              <a:rPr lang="en-US" altLang="zh-CN" sz="1400" dirty="0">
                <a:solidFill>
                  <a:srgbClr val="12679D"/>
                </a:solidFill>
              </a:rPr>
              <a:t>In</a:t>
            </a:r>
            <a:r>
              <a:rPr lang="en-US" altLang="zh-CN" dirty="0">
                <a:solidFill>
                  <a:srgbClr val="12679D"/>
                </a:solidFill>
              </a:rPr>
              <a:t> order to achieve more accurate segmentation of engineering drawings line segments, the algorithm mainly needs to solve two problems of unbalanced distribution. First, we will talk about the distribution of foreground and background. As we can see in ground truth image, the red foreground pixels in an image are typically </a:t>
            </a:r>
            <a:r>
              <a:rPr lang="en-US" altLang="zh-CN" b="1" dirty="0">
                <a:solidFill>
                  <a:srgbClr val="12679D"/>
                </a:solidFill>
              </a:rPr>
              <a:t>one-hundredth</a:t>
            </a:r>
            <a:r>
              <a:rPr lang="en-US" altLang="zh-CN" dirty="0">
                <a:solidFill>
                  <a:srgbClr val="12679D"/>
                </a:solidFill>
              </a:rPr>
              <a:t> the number of background pixels but spread over an area nearly </a:t>
            </a:r>
            <a:r>
              <a:rPr lang="en-US" altLang="zh-CN" b="1" dirty="0">
                <a:solidFill>
                  <a:srgbClr val="12679D"/>
                </a:solidFill>
              </a:rPr>
              <a:t>half</a:t>
            </a:r>
            <a:r>
              <a:rPr lang="en-US" altLang="zh-CN" dirty="0">
                <a:solidFill>
                  <a:srgbClr val="12679D"/>
                </a:solidFill>
              </a:rPr>
              <a:t> the size. Then in the aspect of horizontal and vertical, </a:t>
            </a:r>
            <a:endParaRPr lang="zh-CN" altLang="en-US" dirty="0">
              <a:solidFill>
                <a:srgbClr val="12679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2679D"/>
                </a:solidFill>
              </a:rPr>
              <a:t>the line segments are long and thin, with different distributions in the </a:t>
            </a:r>
            <a:r>
              <a:rPr lang="en-US" altLang="zh-CN" b="1" dirty="0">
                <a:solidFill>
                  <a:srgbClr val="12679D"/>
                </a:solidFill>
              </a:rPr>
              <a:t>horizontal and vertical </a:t>
            </a:r>
            <a:r>
              <a:rPr lang="en-US" altLang="zh-CN" dirty="0">
                <a:solidFill>
                  <a:srgbClr val="12679D"/>
                </a:solidFill>
              </a:rPr>
              <a:t>directions, which is empty in the large receptive field and is not suitable for common rectangular convolutions.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9F6C5D25-EAF0-4995-8E96-31539E6E769B}" type="slidenum">
              <a:rPr lang="zh-CN" altLang="en-US" smtClean="0"/>
              <a:t>6</a:t>
            </a:fld>
            <a:endParaRPr lang="zh-CN" altLang="en-US"/>
          </a:p>
        </p:txBody>
      </p:sp>
    </p:spTree>
    <p:extLst>
      <p:ext uri="{BB962C8B-B14F-4D97-AF65-F5344CB8AC3E}">
        <p14:creationId xmlns:p14="http://schemas.microsoft.com/office/powerpoint/2010/main" val="70874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order to solve the problem of unbalanced distribution, we have optimized both the neural network layer unit and the layers block.</a:t>
            </a:r>
            <a:r>
              <a:rPr lang="en-US" altLang="zh-CN" dirty="0">
                <a:solidFill>
                  <a:srgbClr val="12679D"/>
                </a:solidFill>
              </a:rPr>
              <a:t> In order to solve the sparse distribution of foreground pixels, we employ </a:t>
            </a:r>
            <a:r>
              <a:rPr lang="en-US" altLang="zh-CN" dirty="0" err="1">
                <a:solidFill>
                  <a:srgbClr val="12679D"/>
                </a:solidFill>
              </a:rPr>
              <a:t>atrous</a:t>
            </a:r>
            <a:r>
              <a:rPr lang="en-US" altLang="zh-CN" dirty="0">
                <a:solidFill>
                  <a:srgbClr val="12679D"/>
                </a:solidFill>
              </a:rPr>
              <a:t> convolution as our base convolution layer, which completes the aggregation of information through an expanded convolution kernel. Considering t</a:t>
            </a:r>
            <a:r>
              <a:rPr lang="en-US" altLang="zh-CN" dirty="0"/>
              <a:t>he line segment area is not uniformly distributed along the x and y directions. In order to better extract the context in the line segment region, we use the context semantics module named OCR. In OCR module, we learn a coarse segmentation </a:t>
            </a:r>
            <a:r>
              <a:rPr lang="en-US" altLang="zh-CN" b="0" i="0" dirty="0">
                <a:effectLst/>
                <a:latin typeface="-apple-system"/>
              </a:rPr>
              <a:t>under the supervision of the ground-truth. Then we could compute the object region representation by aggregating the representations of the pixels lying in the object region, which we called Object Region Representations. With it we can compute the relation between each pixel and each object region and augment the representation of each pixel with the object-contextual representation which is a weighted aggregation of all the object region representations. With the OCR module we can redistribute the weights of features to enhance the utilization efficiency of features.</a:t>
            </a:r>
          </a:p>
        </p:txBody>
      </p:sp>
      <p:sp>
        <p:nvSpPr>
          <p:cNvPr id="4" name="灯片编号占位符 3"/>
          <p:cNvSpPr>
            <a:spLocks noGrp="1"/>
          </p:cNvSpPr>
          <p:nvPr>
            <p:ph type="sldNum" sz="quarter" idx="5"/>
          </p:nvPr>
        </p:nvSpPr>
        <p:spPr/>
        <p:txBody>
          <a:bodyPr/>
          <a:lstStyle/>
          <a:p>
            <a:fld id="{9F6C5D25-EAF0-4995-8E96-31539E6E769B}" type="slidenum">
              <a:rPr lang="zh-CN" altLang="en-US" smtClean="0"/>
              <a:t>7</a:t>
            </a:fld>
            <a:endParaRPr lang="zh-CN" altLang="en-US"/>
          </a:p>
        </p:txBody>
      </p:sp>
    </p:spTree>
    <p:extLst>
      <p:ext uri="{BB962C8B-B14F-4D97-AF65-F5344CB8AC3E}">
        <p14:creationId xmlns:p14="http://schemas.microsoft.com/office/powerpoint/2010/main" val="1312090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part of </a:t>
            </a:r>
            <a:r>
              <a:rPr lang="en-US" altLang="zh-CN" sz="1200" dirty="0">
                <a:solidFill>
                  <a:srgbClr val="12679D"/>
                </a:solidFill>
              </a:rPr>
              <a:t>element extraction and vectorization.</a:t>
            </a:r>
            <a:r>
              <a:rPr lang="en-US" altLang="zh-CN" dirty="0">
                <a:solidFill>
                  <a:srgbClr val="12679D"/>
                </a:solidFill>
              </a:rPr>
              <a:t> We can abstract the line segment into </a:t>
            </a:r>
            <a:r>
              <a:rPr lang="en-US" altLang="zh-CN" b="1" dirty="0">
                <a:solidFill>
                  <a:srgbClr val="12679D"/>
                </a:solidFill>
              </a:rPr>
              <a:t>a collection of multiple points</a:t>
            </a:r>
            <a:r>
              <a:rPr lang="en-US" altLang="zh-CN" dirty="0">
                <a:solidFill>
                  <a:srgbClr val="12679D"/>
                </a:solidFill>
              </a:rPr>
              <a:t>, and the connection between the two points clearly state that the mask bitmap between the two points is activated.</a:t>
            </a:r>
            <a:r>
              <a:rPr lang="zh-CN" altLang="en-US" dirty="0">
                <a:solidFill>
                  <a:srgbClr val="12679D"/>
                </a:solidFill>
              </a:rPr>
              <a:t> Therefore, the segmentation result vectorization can be described as the following steps</a:t>
            </a:r>
            <a:r>
              <a:rPr lang="en-US" altLang="zh-CN" dirty="0">
                <a:solidFill>
                  <a:srgbClr val="12679D"/>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2679D"/>
                </a:solidFill>
              </a:rPr>
              <a:t>Step1 Directly extract pixels whose category is the endpoint through the semantic segmentation algorithm in the previous 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2679D"/>
                </a:solidFill>
              </a:rPr>
              <a:t>Step2 Use the IOU of the connection between two points and the segmentation result to filter the connected endpoints with selected segments.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2679D"/>
                </a:solidFill>
              </a:rPr>
              <a:t>Step3 Removing duplicate line segments through postprocessing.</a:t>
            </a:r>
            <a:endParaRPr lang="zh-CN" altLang="en-US" dirty="0">
              <a:solidFill>
                <a:srgbClr val="12679D"/>
              </a:solidFill>
            </a:endParaRPr>
          </a:p>
        </p:txBody>
      </p:sp>
      <p:sp>
        <p:nvSpPr>
          <p:cNvPr id="4" name="灯片编号占位符 3"/>
          <p:cNvSpPr>
            <a:spLocks noGrp="1"/>
          </p:cNvSpPr>
          <p:nvPr>
            <p:ph type="sldNum" sz="quarter" idx="5"/>
          </p:nvPr>
        </p:nvSpPr>
        <p:spPr/>
        <p:txBody>
          <a:bodyPr/>
          <a:lstStyle/>
          <a:p>
            <a:fld id="{9F6C5D25-EAF0-4995-8E96-31539E6E769B}" type="slidenum">
              <a:rPr lang="zh-CN" altLang="en-US" smtClean="0"/>
              <a:t>8</a:t>
            </a:fld>
            <a:endParaRPr lang="zh-CN" altLang="en-US"/>
          </a:p>
        </p:txBody>
      </p:sp>
    </p:spTree>
    <p:extLst>
      <p:ext uri="{BB962C8B-B14F-4D97-AF65-F5344CB8AC3E}">
        <p14:creationId xmlns:p14="http://schemas.microsoft.com/office/powerpoint/2010/main" val="70122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used a non-public engineering drawing line segmentation dataset to test our segmentation algorithm. This dataset aims to better complete the </a:t>
            </a:r>
            <a:r>
              <a:rPr lang="en-US" altLang="zh-CN" b="1" dirty="0"/>
              <a:t>vectorization of wall elements</a:t>
            </a:r>
            <a:r>
              <a:rPr lang="en-US" altLang="zh-CN" dirty="0"/>
              <a:t> in drawings. Here comes the implementation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 employed </a:t>
            </a:r>
            <a:r>
              <a:rPr lang="en-US" altLang="zh-CN" b="1" dirty="0"/>
              <a:t>dilated resnet101 </a:t>
            </a:r>
            <a:r>
              <a:rPr lang="en-US" altLang="zh-CN" dirty="0"/>
              <a:t>with </a:t>
            </a:r>
            <a:r>
              <a:rPr lang="en-US" altLang="zh-CN" dirty="0" err="1"/>
              <a:t>output_stride</a:t>
            </a:r>
            <a:r>
              <a:rPr lang="en-US" altLang="zh-CN" dirty="0"/>
              <a:t>=16 as the </a:t>
            </a:r>
            <a:r>
              <a:rPr lang="en-US" altLang="zh-CN" b="1" dirty="0"/>
              <a:t>backbone.</a:t>
            </a:r>
            <a:endParaRPr lang="en-US" altLang="zh-CN" dirty="0"/>
          </a:p>
          <a:p>
            <a:pPr lvl="0"/>
            <a:r>
              <a:rPr lang="en-US" altLang="zh-CN" dirty="0"/>
              <a:t>We used the </a:t>
            </a:r>
            <a:r>
              <a:rPr lang="en-US" altLang="zh-CN" b="1" dirty="0"/>
              <a:t>polynomial learning rate policy </a:t>
            </a:r>
            <a:r>
              <a:rPr lang="en-US" altLang="zh-CN" dirty="0"/>
              <a:t>in segmentation task.</a:t>
            </a:r>
          </a:p>
          <a:p>
            <a:pPr lvl="0"/>
            <a:r>
              <a:rPr lang="en-US" altLang="zh-CN" dirty="0"/>
              <a:t>layer4 generated </a:t>
            </a:r>
            <a:r>
              <a:rPr lang="en-US" altLang="zh-CN" b="1" dirty="0"/>
              <a:t>coarse segmentation </a:t>
            </a:r>
            <a:r>
              <a:rPr lang="en-US" altLang="zh-CN" dirty="0"/>
              <a:t>of the region for OCR module.</a:t>
            </a:r>
          </a:p>
          <a:p>
            <a:pPr lvl="0"/>
            <a:r>
              <a:rPr lang="en-US" altLang="zh-CN" dirty="0"/>
              <a:t>we chose to use the combined loss of </a:t>
            </a:r>
            <a:r>
              <a:rPr lang="en-US" altLang="zh-CN" b="1" dirty="0"/>
              <a:t>Focal Loss and Dice loss </a:t>
            </a:r>
            <a:r>
              <a:rPr lang="en-US" altLang="zh-CN" dirty="0"/>
              <a:t>that can solve the uneven distribution.</a:t>
            </a:r>
          </a:p>
          <a:p>
            <a:pPr lvl="0"/>
            <a:r>
              <a:rPr lang="en-US" altLang="zh-CN" dirty="0"/>
              <a:t>We also performed random scaling and rotation for </a:t>
            </a:r>
            <a:r>
              <a:rPr lang="en-US" altLang="zh-CN" b="1" dirty="0"/>
              <a:t>data augmentation</a:t>
            </a:r>
            <a:r>
              <a:rPr lang="en-US" altLang="zh-CN" dirty="0"/>
              <a:t>.</a:t>
            </a:r>
          </a:p>
        </p:txBody>
      </p:sp>
      <p:sp>
        <p:nvSpPr>
          <p:cNvPr id="4" name="灯片编号占位符 3"/>
          <p:cNvSpPr>
            <a:spLocks noGrp="1"/>
          </p:cNvSpPr>
          <p:nvPr>
            <p:ph type="sldNum" sz="quarter" idx="5"/>
          </p:nvPr>
        </p:nvSpPr>
        <p:spPr/>
        <p:txBody>
          <a:bodyPr/>
          <a:lstStyle/>
          <a:p>
            <a:fld id="{9F6C5D25-EAF0-4995-8E96-31539E6E769B}" type="slidenum">
              <a:rPr lang="zh-CN" altLang="en-US" smtClean="0"/>
              <a:t>9</a:t>
            </a:fld>
            <a:endParaRPr lang="zh-CN" altLang="en-US"/>
          </a:p>
        </p:txBody>
      </p:sp>
    </p:spTree>
    <p:extLst>
      <p:ext uri="{BB962C8B-B14F-4D97-AF65-F5344CB8AC3E}">
        <p14:creationId xmlns:p14="http://schemas.microsoft.com/office/powerpoint/2010/main" val="1012175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A999-ECD7-E2D9-0F0D-0BA79176C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10AFF46-666B-4CE5-3C3D-A3F9EA6BF7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34364DB-878C-9766-F5D2-97133C24B910}"/>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4E5C02FB-E558-8925-C988-A1FA97FFA4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B2429C-61B5-61CD-9A23-B81D76F02DF1}"/>
              </a:ext>
            </a:extLst>
          </p:cNvPr>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702A6592-DC54-8EB0-1877-C221BFE0C3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756" t="-14338" r="1" b="18264"/>
          <a:stretch/>
        </p:blipFill>
        <p:spPr>
          <a:xfrm>
            <a:off x="9168063" y="-144379"/>
            <a:ext cx="2955746" cy="782052"/>
          </a:xfrm>
          <a:prstGeom prst="rect">
            <a:avLst/>
          </a:prstGeom>
        </p:spPr>
      </p:pic>
      <p:pic>
        <p:nvPicPr>
          <p:cNvPr id="8" name="Picture 7">
            <a:extLst>
              <a:ext uri="{FF2B5EF4-FFF2-40B4-BE49-F238E27FC236}">
                <a16:creationId xmlns:a16="http://schemas.microsoft.com/office/drawing/2014/main" id="{8F6F0370-FB3E-1307-8B37-B9BA4AA268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814" y="140974"/>
            <a:ext cx="911681" cy="469516"/>
          </a:xfrm>
          <a:prstGeom prst="rect">
            <a:avLst/>
          </a:prstGeom>
        </p:spPr>
      </p:pic>
      <p:pic>
        <p:nvPicPr>
          <p:cNvPr id="9" name="Picture 8" descr="Logo, company name&#10;&#10;Description automatically generated">
            <a:extLst>
              <a:ext uri="{FF2B5EF4-FFF2-40B4-BE49-F238E27FC236}">
                <a16:creationId xmlns:a16="http://schemas.microsoft.com/office/drawing/2014/main" id="{64886ADD-0CC3-6420-9312-53CFC8874457}"/>
              </a:ext>
            </a:extLst>
          </p:cNvPr>
          <p:cNvPicPr>
            <a:picLocks noChangeAspect="1"/>
          </p:cNvPicPr>
          <p:nvPr userDrawn="1"/>
        </p:nvPicPr>
        <p:blipFill>
          <a:blip r:embed="rId4"/>
          <a:stretch>
            <a:fillRect/>
          </a:stretch>
        </p:blipFill>
        <p:spPr>
          <a:xfrm>
            <a:off x="159245" y="109381"/>
            <a:ext cx="919900" cy="576418"/>
          </a:xfrm>
          <a:prstGeom prst="rect">
            <a:avLst/>
          </a:prstGeom>
        </p:spPr>
      </p:pic>
      <p:pic>
        <p:nvPicPr>
          <p:cNvPr id="10" name="Picture 9">
            <a:extLst>
              <a:ext uri="{FF2B5EF4-FFF2-40B4-BE49-F238E27FC236}">
                <a16:creationId xmlns:a16="http://schemas.microsoft.com/office/drawing/2014/main" id="{AC09588E-FAB5-D350-CFAA-49605FC06E14}"/>
              </a:ext>
            </a:extLst>
          </p:cNvPr>
          <p:cNvPicPr>
            <a:picLocks noChangeAspect="1"/>
          </p:cNvPicPr>
          <p:nvPr userDrawn="1"/>
        </p:nvPicPr>
        <p:blipFill>
          <a:blip r:embed="rId5"/>
          <a:stretch>
            <a:fillRect/>
          </a:stretch>
        </p:blipFill>
        <p:spPr>
          <a:xfrm>
            <a:off x="1360822" y="91545"/>
            <a:ext cx="4296475" cy="531201"/>
          </a:xfrm>
          <a:prstGeom prst="rect">
            <a:avLst/>
          </a:prstGeom>
        </p:spPr>
      </p:pic>
    </p:spTree>
    <p:extLst>
      <p:ext uri="{BB962C8B-B14F-4D97-AF65-F5344CB8AC3E}">
        <p14:creationId xmlns:p14="http://schemas.microsoft.com/office/powerpoint/2010/main" val="531428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D9AA-AE27-4548-57BC-CA5FA0E2EEE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0D0B2F3-83EA-C941-4D03-5DDBFEB6A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3FAA2F2-C559-13FE-064E-924B57BCC09A}"/>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F4473120-7315-4BA0-795B-4439140606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DBDCEA-0FCE-E65E-2438-A9BAA644252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893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1989D-B5BC-94E2-463C-281AE2265D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52185BA-DB20-1DF4-F58E-5FBAB3251F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1145B06-C3B3-F57D-F8E5-06EFB4D1A51B}"/>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F9FDCC4E-4CEF-8353-BCEA-92C5969438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A6225B-251E-8248-FAEF-1E006AD69B4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42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3338C-1DC7-1381-1927-A9E7489B8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1543BC9-7B6B-32AB-5609-5B3A5EC4F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2DFCC25-6861-BD2C-894A-535F4F52C37F}"/>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BD7E1696-6431-6128-93E0-DB56411EEA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65371D-B839-ECB9-625D-8AB19F55453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515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F51C-D961-F1F7-0325-236DE9EA4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5E599E7F-D2A3-5015-B2D3-0EDA23F23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36BD0B-F681-F0F1-1DB2-96BC629E5BF2}"/>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56603F85-112D-019F-4CBB-D96CEB2D13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9E8768-F73F-E116-AA76-1F76BBBE520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034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EA7B-CBC6-BD9A-C782-690655E89D82}"/>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4219DA5A-A05D-D8D4-0EA9-824E241C3C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63725979-63A9-7C38-7CC4-6C7F6FFCD9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B637D75C-7D4B-EEC7-6D16-530BFD5DF9A8}"/>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6" name="Footer Placeholder 5">
            <a:extLst>
              <a:ext uri="{FF2B5EF4-FFF2-40B4-BE49-F238E27FC236}">
                <a16:creationId xmlns:a16="http://schemas.microsoft.com/office/drawing/2014/main" id="{BDE7DFF9-70D3-A7C6-B352-50D18E7E62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99D95-59D0-1B98-2345-6E10BB3B170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7137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F0BA-5E3B-5AA1-BC74-37CC78C2F36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6FE34A8-47E2-E437-57CB-A2EE3399BD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FD08C7-0121-EBD9-0424-A04FC2C085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284E3722-C777-4173-AE7B-584966E74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40025-0271-4644-C6A9-28E9CEE2A0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96BEEB64-B471-5FEB-6943-BB312F56AAEB}"/>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8" name="Footer Placeholder 7">
            <a:extLst>
              <a:ext uri="{FF2B5EF4-FFF2-40B4-BE49-F238E27FC236}">
                <a16:creationId xmlns:a16="http://schemas.microsoft.com/office/drawing/2014/main" id="{734C06D5-8760-45B0-4092-F942239093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2DF06D-943F-3C0B-7DF1-F7D8B4C225E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902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6372-B7E8-1CB3-FAC9-809EE0EE8D4F}"/>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8F2C1B4-800D-D71B-478A-F6672DC19FBD}"/>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4" name="Footer Placeholder 3">
            <a:extLst>
              <a:ext uri="{FF2B5EF4-FFF2-40B4-BE49-F238E27FC236}">
                <a16:creationId xmlns:a16="http://schemas.microsoft.com/office/drawing/2014/main" id="{57BB45F5-86F3-3B92-2EE2-E8E9758E7E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BD7203C-95C6-4D43-C8A5-5E9324BCEA7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21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CF7CE-1592-DB58-3092-1EE72879F139}"/>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3" name="Footer Placeholder 2">
            <a:extLst>
              <a:ext uri="{FF2B5EF4-FFF2-40B4-BE49-F238E27FC236}">
                <a16:creationId xmlns:a16="http://schemas.microsoft.com/office/drawing/2014/main" id="{B13F7561-3964-DD13-FF8E-F17EEBD2D8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33627A-C63C-9BDC-1220-F34AFE7FE9C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270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539B-257E-7746-3DE6-F04C9F561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849182F-EDF6-44EE-83FB-12386D745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789C7CC4-25B9-45F3-7078-A2D0A55F9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9BC88-904D-11A0-F88E-771B80C92D15}"/>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6" name="Footer Placeholder 5">
            <a:extLst>
              <a:ext uri="{FF2B5EF4-FFF2-40B4-BE49-F238E27FC236}">
                <a16:creationId xmlns:a16="http://schemas.microsoft.com/office/drawing/2014/main" id="{A88900EB-4D41-3265-9466-5930F2ED2C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7557DD0-EDE6-55E1-CBD9-E39874C66F9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34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AED5-33B4-B487-085B-0DF5C90A4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CC2E35F6-6F7A-91C3-5884-8E50B5B0C0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dirty="0"/>
          </a:p>
        </p:txBody>
      </p:sp>
      <p:sp>
        <p:nvSpPr>
          <p:cNvPr id="4" name="Text Placeholder 3">
            <a:extLst>
              <a:ext uri="{FF2B5EF4-FFF2-40B4-BE49-F238E27FC236}">
                <a16:creationId xmlns:a16="http://schemas.microsoft.com/office/drawing/2014/main" id="{59C44798-916A-1D36-8C17-D09ACFE04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E3E2A-876A-8538-E6A1-A2A87518AAF0}"/>
              </a:ext>
            </a:extLst>
          </p:cNvPr>
          <p:cNvSpPr>
            <a:spLocks noGrp="1"/>
          </p:cNvSpPr>
          <p:nvPr>
            <p:ph type="dt" sz="half" idx="10"/>
          </p:nvPr>
        </p:nvSpPr>
        <p:spPr/>
        <p:txBody>
          <a:bodyPr/>
          <a:lstStyle/>
          <a:p>
            <a:fld id="{B61BEF0D-F0BB-DE4B-95CE-6DB70DBA9567}" type="datetimeFigureOut">
              <a:rPr lang="en-US" smtClean="0"/>
              <a:pPr/>
              <a:t>12/13/2022</a:t>
            </a:fld>
            <a:endParaRPr lang="en-US" dirty="0"/>
          </a:p>
        </p:txBody>
      </p:sp>
      <p:sp>
        <p:nvSpPr>
          <p:cNvPr id="6" name="Footer Placeholder 5">
            <a:extLst>
              <a:ext uri="{FF2B5EF4-FFF2-40B4-BE49-F238E27FC236}">
                <a16:creationId xmlns:a16="http://schemas.microsoft.com/office/drawing/2014/main" id="{6ABCD984-6DFB-6AB2-DE41-F262783D01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57201F-CEA6-89A6-C2C9-735F3DB1F94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819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92000"/>
                <a:satMod val="169000"/>
                <a:lumMod val="164000"/>
              </a:schemeClr>
            </a:gs>
            <a:gs pos="0">
              <a:srgbClr val="3596BF"/>
            </a:gs>
          </a:gsLst>
          <a:lin ang="612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3ECC8-EACE-3F6A-C581-6E93AA15F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88536763-D6A8-1A29-6982-3F355F42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194BD61-461D-3C5E-7C1C-26EB86A8A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12/13/2022</a:t>
            </a:fld>
            <a:endParaRPr lang="en-US" dirty="0"/>
          </a:p>
        </p:txBody>
      </p:sp>
      <p:sp>
        <p:nvSpPr>
          <p:cNvPr id="5" name="Footer Placeholder 4">
            <a:extLst>
              <a:ext uri="{FF2B5EF4-FFF2-40B4-BE49-F238E27FC236}">
                <a16:creationId xmlns:a16="http://schemas.microsoft.com/office/drawing/2014/main" id="{2BCBAF70-E57E-07A4-6CE8-E4EF96D613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2BFC7F3-18D2-C519-94DE-742F9BB55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39146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1.png"/><Relationship Id="rId7" Type="http://schemas.openxmlformats.org/officeDocument/2006/relationships/diagramLayout" Target="../diagrams/layout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2.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C:\Documents and Settings\user\My Documents\My Pictures\Org's Logos\ICIEA_logo.JPG">
            <a:extLst>
              <a:ext uri="{FF2B5EF4-FFF2-40B4-BE49-F238E27FC236}">
                <a16:creationId xmlns:a16="http://schemas.microsoft.com/office/drawing/2014/main" id="{4865CC8B-805A-B861-B38B-C4EEC2FA203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2216851" cy="1512873"/>
          </a:xfrm>
          <a:prstGeom prst="rect">
            <a:avLst/>
          </a:prstGeom>
          <a:noFill/>
          <a:ln w="9525">
            <a:noFill/>
            <a:miter lim="800000"/>
            <a:headEnd/>
            <a:tailEnd/>
          </a:ln>
        </p:spPr>
      </p:pic>
      <p:sp>
        <p:nvSpPr>
          <p:cNvPr id="6" name="Text Box 11">
            <a:extLst>
              <a:ext uri="{FF2B5EF4-FFF2-40B4-BE49-F238E27FC236}">
                <a16:creationId xmlns:a16="http://schemas.microsoft.com/office/drawing/2014/main" id="{7704C99F-7091-B428-9D49-5305C924392D}"/>
              </a:ext>
            </a:extLst>
          </p:cNvPr>
          <p:cNvSpPr txBox="1">
            <a:spLocks noChangeArrowheads="1"/>
          </p:cNvSpPr>
          <p:nvPr/>
        </p:nvSpPr>
        <p:spPr bwMode="auto">
          <a:xfrm rot="413">
            <a:off x="3148015" y="140486"/>
            <a:ext cx="5895969"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US" altLang="zh-CN" sz="1800" b="1" dirty="0">
                <a:solidFill>
                  <a:srgbClr val="000000"/>
                </a:solidFill>
                <a:latin typeface="Arial" charset="0"/>
                <a:ea typeface="宋体" charset="-122"/>
              </a:rPr>
              <a:t>17</a:t>
            </a:r>
            <a:r>
              <a:rPr lang="en-US" altLang="zh-CN" sz="1800" b="1" baseline="30000" dirty="0">
                <a:solidFill>
                  <a:srgbClr val="000000"/>
                </a:solidFill>
                <a:latin typeface="Arial" charset="0"/>
                <a:ea typeface="宋体" charset="-122"/>
              </a:rPr>
              <a:t>th</a:t>
            </a:r>
            <a:r>
              <a:rPr lang="en-US" altLang="zh-CN" sz="1800" b="1" dirty="0">
                <a:solidFill>
                  <a:srgbClr val="000000"/>
                </a:solidFill>
                <a:latin typeface="Arial" charset="0"/>
                <a:ea typeface="宋体" charset="-122"/>
              </a:rPr>
              <a:t> IEEE Conference on </a:t>
            </a:r>
          </a:p>
          <a:p>
            <a:pPr algn="ctr">
              <a:spcBef>
                <a:spcPct val="0"/>
              </a:spcBef>
              <a:buFontTx/>
              <a:buNone/>
            </a:pPr>
            <a:r>
              <a:rPr lang="en-US" altLang="zh-CN" sz="1800" b="1" dirty="0">
                <a:solidFill>
                  <a:srgbClr val="000000"/>
                </a:solidFill>
                <a:latin typeface="Arial" charset="0"/>
                <a:ea typeface="宋体" charset="-122"/>
              </a:rPr>
              <a:t>Industrial Electronics &amp; Applications</a:t>
            </a:r>
          </a:p>
          <a:p>
            <a:pPr algn="ctr">
              <a:spcBef>
                <a:spcPct val="0"/>
              </a:spcBef>
              <a:buFontTx/>
              <a:buNone/>
            </a:pPr>
            <a:r>
              <a:rPr lang="en-US" altLang="zh-CN" sz="1800" b="1" dirty="0">
                <a:solidFill>
                  <a:srgbClr val="000000"/>
                </a:solidFill>
                <a:latin typeface="Arial" charset="0"/>
                <a:ea typeface="宋体" charset="-122"/>
              </a:rPr>
              <a:t>ICIEA 2022  </a:t>
            </a:r>
          </a:p>
          <a:p>
            <a:pPr algn="ctr">
              <a:spcBef>
                <a:spcPct val="0"/>
              </a:spcBef>
              <a:buFontTx/>
              <a:buNone/>
            </a:pPr>
            <a:r>
              <a:rPr lang="en-US" altLang="zh-CN" sz="1800" b="1" dirty="0">
                <a:solidFill>
                  <a:srgbClr val="000000"/>
                </a:solidFill>
                <a:latin typeface="Arial" charset="0"/>
                <a:ea typeface="宋体" charset="-122"/>
              </a:rPr>
              <a:t>16–19 December 2022, Chengdu, China</a:t>
            </a:r>
          </a:p>
        </p:txBody>
      </p:sp>
      <p:graphicFrame>
        <p:nvGraphicFramePr>
          <p:cNvPr id="7" name="Object 4">
            <a:extLst>
              <a:ext uri="{FF2B5EF4-FFF2-40B4-BE49-F238E27FC236}">
                <a16:creationId xmlns:a16="http://schemas.microsoft.com/office/drawing/2014/main" id="{D6F0452F-BE03-6D97-EB6A-DF27E191F721}"/>
              </a:ext>
            </a:extLst>
          </p:cNvPr>
          <p:cNvGraphicFramePr>
            <a:graphicFrameLocks noChangeAspect="1"/>
          </p:cNvGraphicFramePr>
          <p:nvPr>
            <p:extLst>
              <p:ext uri="{D42A27DB-BD31-4B8C-83A1-F6EECF244321}">
                <p14:modId xmlns:p14="http://schemas.microsoft.com/office/powerpoint/2010/main" val="3466490186"/>
              </p:ext>
            </p:extLst>
          </p:nvPr>
        </p:nvGraphicFramePr>
        <p:xfrm>
          <a:off x="9696361" y="353988"/>
          <a:ext cx="2013048" cy="620382"/>
        </p:xfrm>
        <a:graphic>
          <a:graphicData uri="http://schemas.openxmlformats.org/presentationml/2006/ole">
            <mc:AlternateContent xmlns:mc="http://schemas.openxmlformats.org/markup-compatibility/2006">
              <mc:Choice xmlns:v="urn:schemas-microsoft-com:vml" Requires="v">
                <p:oleObj name="Bitmap Image" r:id="rId4" imgW="4361905" imgH="1400000" progId="PBrush">
                  <p:embed/>
                </p:oleObj>
              </mc:Choice>
              <mc:Fallback>
                <p:oleObj name="Bitmap Image" r:id="rId4" imgW="4361905" imgH="1400000" progId="PBrush">
                  <p:embed/>
                  <p:pic>
                    <p:nvPicPr>
                      <p:cNvPr id="1026"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96361" y="353988"/>
                        <a:ext cx="2013048" cy="620382"/>
                      </a:xfrm>
                      <a:prstGeom prst="rect">
                        <a:avLst/>
                      </a:prstGeom>
                      <a:noFill/>
                      <a:ln>
                        <a:noFill/>
                      </a:ln>
                      <a:effectLst/>
                    </p:spPr>
                  </p:pic>
                </p:oleObj>
              </mc:Fallback>
            </mc:AlternateContent>
          </a:graphicData>
        </a:graphic>
      </p:graphicFrame>
      <p:sp>
        <p:nvSpPr>
          <p:cNvPr id="9" name="Subtitle 2">
            <a:extLst>
              <a:ext uri="{FF2B5EF4-FFF2-40B4-BE49-F238E27FC236}">
                <a16:creationId xmlns:a16="http://schemas.microsoft.com/office/drawing/2014/main" id="{9443E4E4-4CF7-F8C3-D6F0-AA89874F9B51}"/>
              </a:ext>
            </a:extLst>
          </p:cNvPr>
          <p:cNvSpPr txBox="1">
            <a:spLocks/>
          </p:cNvSpPr>
          <p:nvPr/>
        </p:nvSpPr>
        <p:spPr>
          <a:xfrm>
            <a:off x="462921" y="1372741"/>
            <a:ext cx="3651879" cy="72861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sz="3500" b="1" dirty="0">
                <a:solidFill>
                  <a:srgbClr val="EB8B00"/>
                </a:solidFill>
                <a:latin typeface="Arial" panose="020B0604020202020204" pitchFamily="34" charset="0"/>
                <a:cs typeface="Arial" panose="020B0604020202020204" pitchFamily="34" charset="0"/>
              </a:rPr>
              <a:t>ICIEA22-000372</a:t>
            </a:r>
            <a:endParaRPr lang="en-US" sz="3200" b="1" dirty="0"/>
          </a:p>
        </p:txBody>
      </p:sp>
      <p:sp>
        <p:nvSpPr>
          <p:cNvPr id="10" name="Subtitle 2">
            <a:extLst>
              <a:ext uri="{FF2B5EF4-FFF2-40B4-BE49-F238E27FC236}">
                <a16:creationId xmlns:a16="http://schemas.microsoft.com/office/drawing/2014/main" id="{18B825C3-9655-D324-ABBA-F6A85DE4F076}"/>
              </a:ext>
            </a:extLst>
          </p:cNvPr>
          <p:cNvSpPr txBox="1">
            <a:spLocks/>
          </p:cNvSpPr>
          <p:nvPr/>
        </p:nvSpPr>
        <p:spPr>
          <a:xfrm>
            <a:off x="571077" y="2223626"/>
            <a:ext cx="6572674" cy="1323975"/>
          </a:xfrm>
          <a:prstGeom prst="rect">
            <a:avLst/>
          </a:prstGeom>
        </p:spPr>
        <p:txBody>
          <a:bodyPr vert="horz" lIns="91440" tIns="45720" rIns="91440" bIns="45720" rtlCol="0" anchor="ctr">
            <a:normAutofit fontScale="62500" lnSpcReduction="2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4800" b="1" dirty="0">
                <a:solidFill>
                  <a:srgbClr val="12679D"/>
                </a:solidFill>
                <a:latin typeface="Arial Narrow" panose="020B0606020202030204" pitchFamily="34" charset="0"/>
              </a:rPr>
              <a:t>An Approach of Line Vectorization of Engineering Drawings Based on Semantic Segmentation</a:t>
            </a:r>
          </a:p>
        </p:txBody>
      </p:sp>
      <p:sp>
        <p:nvSpPr>
          <p:cNvPr id="11" name="Subtitle 2">
            <a:extLst>
              <a:ext uri="{FF2B5EF4-FFF2-40B4-BE49-F238E27FC236}">
                <a16:creationId xmlns:a16="http://schemas.microsoft.com/office/drawing/2014/main" id="{CE346B29-1071-F761-9E08-6798650E53E3}"/>
              </a:ext>
            </a:extLst>
          </p:cNvPr>
          <p:cNvSpPr txBox="1">
            <a:spLocks/>
          </p:cNvSpPr>
          <p:nvPr/>
        </p:nvSpPr>
        <p:spPr>
          <a:xfrm>
            <a:off x="571077" y="3804864"/>
            <a:ext cx="7696624" cy="183175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2679D"/>
                </a:solidFill>
                <a:latin typeface="Arial Narrow" panose="020B0606020202030204" pitchFamily="34" charset="0"/>
              </a:rPr>
              <a:t>Yunwei Zhang</a:t>
            </a:r>
          </a:p>
          <a:p>
            <a:pPr marL="0" indent="0">
              <a:buNone/>
            </a:pPr>
            <a:r>
              <a:rPr lang="en-US" sz="3600" dirty="0">
                <a:solidFill>
                  <a:srgbClr val="12679D"/>
                </a:solidFill>
                <a:latin typeface="Arial Narrow" panose="020B0606020202030204" pitchFamily="34" charset="0"/>
              </a:rPr>
              <a:t>Mengyuan Zhu</a:t>
            </a:r>
          </a:p>
          <a:p>
            <a:pPr marL="0" indent="0">
              <a:buNone/>
            </a:pPr>
            <a:r>
              <a:rPr lang="en-US" sz="3600" dirty="0">
                <a:solidFill>
                  <a:srgbClr val="12679D"/>
                </a:solidFill>
                <a:latin typeface="Arial Narrow" panose="020B0606020202030204" pitchFamily="34" charset="0"/>
              </a:rPr>
              <a:t>Qian Zhang</a:t>
            </a:r>
          </a:p>
          <a:p>
            <a:pPr marL="0" indent="0">
              <a:buNone/>
            </a:pPr>
            <a:r>
              <a:rPr lang="en-US" sz="3600" dirty="0">
                <a:solidFill>
                  <a:srgbClr val="12679D"/>
                </a:solidFill>
                <a:latin typeface="Arial Narrow" panose="020B0606020202030204" pitchFamily="34" charset="0"/>
              </a:rPr>
              <a:t>Tao Shen</a:t>
            </a:r>
          </a:p>
          <a:p>
            <a:pPr marL="0" indent="0">
              <a:buNone/>
            </a:pPr>
            <a:r>
              <a:rPr lang="en-US" sz="3600" dirty="0">
                <a:solidFill>
                  <a:srgbClr val="12679D"/>
                </a:solidFill>
                <a:latin typeface="Arial Narrow" panose="020B0606020202030204" pitchFamily="34" charset="0"/>
              </a:rPr>
              <a:t>Baochang Zhang</a:t>
            </a:r>
          </a:p>
        </p:txBody>
      </p:sp>
      <p:sp>
        <p:nvSpPr>
          <p:cNvPr id="12" name="Subtitle 2">
            <a:extLst>
              <a:ext uri="{FF2B5EF4-FFF2-40B4-BE49-F238E27FC236}">
                <a16:creationId xmlns:a16="http://schemas.microsoft.com/office/drawing/2014/main" id="{5987D663-BB7D-1D09-D0D2-94593EBB61A3}"/>
              </a:ext>
            </a:extLst>
          </p:cNvPr>
          <p:cNvSpPr txBox="1">
            <a:spLocks/>
          </p:cNvSpPr>
          <p:nvPr/>
        </p:nvSpPr>
        <p:spPr>
          <a:xfrm>
            <a:off x="8036726" y="5563071"/>
            <a:ext cx="4086448" cy="796415"/>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spcBef>
                <a:spcPts val="0"/>
              </a:spcBef>
              <a:spcAft>
                <a:spcPts val="0"/>
              </a:spcAft>
            </a:pPr>
            <a:r>
              <a:rPr lang="en-US" sz="2800" dirty="0">
                <a:solidFill>
                  <a:srgbClr val="12679D"/>
                </a:solidFill>
                <a:latin typeface="Arial Narrow" panose="020B0606020202030204" pitchFamily="34" charset="0"/>
              </a:rPr>
              <a:t>Yunwei Zhang</a:t>
            </a:r>
          </a:p>
          <a:p>
            <a:pPr>
              <a:spcBef>
                <a:spcPts val="0"/>
              </a:spcBef>
              <a:spcAft>
                <a:spcPts val="0"/>
              </a:spcAft>
            </a:pPr>
            <a:r>
              <a:rPr lang="en-US" sz="2000" dirty="0">
                <a:solidFill>
                  <a:srgbClr val="12679D"/>
                </a:solidFill>
                <a:latin typeface="Arial Narrow" panose="020B0606020202030204" pitchFamily="34" charset="0"/>
              </a:rPr>
              <a:t>C</a:t>
            </a:r>
            <a:r>
              <a:rPr lang="en-US" altLang="zh-CN" sz="2000" dirty="0">
                <a:solidFill>
                  <a:srgbClr val="12679D"/>
                </a:solidFill>
                <a:latin typeface="Arial Narrow" panose="020B0606020202030204" pitchFamily="34" charset="0"/>
              </a:rPr>
              <a:t>itc</a:t>
            </a:r>
            <a:r>
              <a:rPr lang="en-US" sz="2000" dirty="0">
                <a:solidFill>
                  <a:srgbClr val="12679D"/>
                </a:solidFill>
                <a:latin typeface="Arial Narrow" panose="020B0606020202030204" pitchFamily="34" charset="0"/>
              </a:rPr>
              <a:t>, China</a:t>
            </a:r>
          </a:p>
        </p:txBody>
      </p:sp>
      <p:pic>
        <p:nvPicPr>
          <p:cNvPr id="3" name="图片 2" descr="男人穿着衬衫&#10;&#10;描述已自动生成">
            <a:extLst>
              <a:ext uri="{FF2B5EF4-FFF2-40B4-BE49-F238E27FC236}">
                <a16:creationId xmlns:a16="http://schemas.microsoft.com/office/drawing/2014/main" id="{6B2A72E8-D3EB-AEFC-E74A-CBEB3DA24AF7}"/>
              </a:ext>
            </a:extLst>
          </p:cNvPr>
          <p:cNvPicPr>
            <a:picLocks noChangeAspect="1"/>
          </p:cNvPicPr>
          <p:nvPr/>
        </p:nvPicPr>
        <p:blipFill rotWithShape="1">
          <a:blip r:embed="rId6"/>
          <a:srcRect t="2187" b="5934"/>
          <a:stretch/>
        </p:blipFill>
        <p:spPr>
          <a:xfrm>
            <a:off x="7797858" y="2385969"/>
            <a:ext cx="2397579" cy="2937145"/>
          </a:xfrm>
          <a:prstGeom prst="rect">
            <a:avLst/>
          </a:prstGeom>
        </p:spPr>
      </p:pic>
    </p:spTree>
    <p:extLst>
      <p:ext uri="{BB962C8B-B14F-4D97-AF65-F5344CB8AC3E}">
        <p14:creationId xmlns:p14="http://schemas.microsoft.com/office/powerpoint/2010/main" val="121611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2">
                <a:tint val="97000"/>
                <a:hueMod val="92000"/>
                <a:satMod val="169000"/>
                <a:lumMod val="164000"/>
              </a:schemeClr>
            </a:gs>
            <a:gs pos="0">
              <a:srgbClr val="3596BF"/>
            </a:gs>
          </a:gsLst>
          <a:lin ang="6120000" scaled="1"/>
          <a:tileRect/>
        </a:gra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6">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2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图片 7">
            <a:extLst>
              <a:ext uri="{FF2B5EF4-FFF2-40B4-BE49-F238E27FC236}">
                <a16:creationId xmlns:a16="http://schemas.microsoft.com/office/drawing/2014/main" id="{F84B8D71-9A66-44B0-C805-BEDB5AD5F8E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6420908" y="901613"/>
            <a:ext cx="2364317" cy="1580055"/>
          </a:xfrm>
          <a:prstGeom prst="rect">
            <a:avLst/>
          </a:prstGeom>
          <a:noFill/>
        </p:spPr>
      </p:pic>
      <p:sp>
        <p:nvSpPr>
          <p:cNvPr id="41" name="Rectangle 3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图片 6">
            <a:extLst>
              <a:ext uri="{FF2B5EF4-FFF2-40B4-BE49-F238E27FC236}">
                <a16:creationId xmlns:a16="http://schemas.microsoft.com/office/drawing/2014/main" id="{536BEE8E-E489-08D1-3FE5-36198D9F13B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9506101" y="4279547"/>
            <a:ext cx="2364317" cy="1580027"/>
          </a:xfrm>
          <a:prstGeom prst="rect">
            <a:avLst/>
          </a:prstGeom>
          <a:noFill/>
        </p:spPr>
      </p:pic>
      <p:pic>
        <p:nvPicPr>
          <p:cNvPr id="6" name="图片 5">
            <a:extLst>
              <a:ext uri="{FF2B5EF4-FFF2-40B4-BE49-F238E27FC236}">
                <a16:creationId xmlns:a16="http://schemas.microsoft.com/office/drawing/2014/main" id="{874C7AA2-991C-34CD-2EAF-6B6ADDFFF7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420908" y="4288295"/>
            <a:ext cx="2364317" cy="1576211"/>
          </a:xfrm>
          <a:prstGeom prst="rect">
            <a:avLst/>
          </a:prstGeom>
          <a:noFill/>
        </p:spPr>
      </p:pic>
      <p:pic>
        <p:nvPicPr>
          <p:cNvPr id="9" name="图片 8">
            <a:extLst>
              <a:ext uri="{FF2B5EF4-FFF2-40B4-BE49-F238E27FC236}">
                <a16:creationId xmlns:a16="http://schemas.microsoft.com/office/drawing/2014/main" id="{33B98499-90DD-86AE-4B19-A983E69D68C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a:xfrm>
            <a:off x="9506101" y="898736"/>
            <a:ext cx="2364317" cy="1574274"/>
          </a:xfrm>
          <a:prstGeom prst="rect">
            <a:avLst/>
          </a:prstGeom>
          <a:noFill/>
        </p:spPr>
      </p:pic>
      <p:sp>
        <p:nvSpPr>
          <p:cNvPr id="10" name="标题 1">
            <a:extLst>
              <a:ext uri="{FF2B5EF4-FFF2-40B4-BE49-F238E27FC236}">
                <a16:creationId xmlns:a16="http://schemas.microsoft.com/office/drawing/2014/main" id="{593BBE47-69F8-0418-9D02-541EF18E0D95}"/>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Result &amp; Conclusion</a:t>
            </a:r>
          </a:p>
        </p:txBody>
      </p:sp>
      <p:sp>
        <p:nvSpPr>
          <p:cNvPr id="12" name="文本框 11">
            <a:extLst>
              <a:ext uri="{FF2B5EF4-FFF2-40B4-BE49-F238E27FC236}">
                <a16:creationId xmlns:a16="http://schemas.microsoft.com/office/drawing/2014/main" id="{77ADF493-A476-A02A-2224-C8D0D5453E42}"/>
              </a:ext>
            </a:extLst>
          </p:cNvPr>
          <p:cNvSpPr txBox="1"/>
          <p:nvPr/>
        </p:nvSpPr>
        <p:spPr>
          <a:xfrm>
            <a:off x="616702" y="1113310"/>
            <a:ext cx="4833979" cy="341632"/>
          </a:xfrm>
          <a:prstGeom prst="rect">
            <a:avLst/>
          </a:prstGeom>
          <a:noFill/>
        </p:spPr>
        <p:txBody>
          <a:bodyPr wrap="square">
            <a:spAutoFit/>
          </a:bodyPr>
          <a:lstStyle/>
          <a:p>
            <a:pPr>
              <a:lnSpc>
                <a:spcPct val="90000"/>
              </a:lnSpc>
              <a:spcAft>
                <a:spcPts val="600"/>
              </a:spcAft>
            </a:pPr>
            <a:r>
              <a:rPr lang="en-US" altLang="zh-CN" sz="1800" dirty="0"/>
              <a:t>Semantic segmentation algorithm evaluation</a:t>
            </a:r>
          </a:p>
        </p:txBody>
      </p:sp>
      <p:sp>
        <p:nvSpPr>
          <p:cNvPr id="21" name="矩形 20">
            <a:extLst>
              <a:ext uri="{FF2B5EF4-FFF2-40B4-BE49-F238E27FC236}">
                <a16:creationId xmlns:a16="http://schemas.microsoft.com/office/drawing/2014/main" id="{75D6902C-2D59-402A-3979-08E5917C26EE}"/>
              </a:ext>
            </a:extLst>
          </p:cNvPr>
          <p:cNvSpPr/>
          <p:nvPr/>
        </p:nvSpPr>
        <p:spPr>
          <a:xfrm>
            <a:off x="7018517" y="5859574"/>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DeeplabV3+</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22" name="矩形 21">
            <a:extLst>
              <a:ext uri="{FF2B5EF4-FFF2-40B4-BE49-F238E27FC236}">
                <a16:creationId xmlns:a16="http://schemas.microsoft.com/office/drawing/2014/main" id="{55580532-3677-9E79-4975-4E8729860AAB}"/>
              </a:ext>
            </a:extLst>
          </p:cNvPr>
          <p:cNvSpPr/>
          <p:nvPr/>
        </p:nvSpPr>
        <p:spPr>
          <a:xfrm>
            <a:off x="9942543" y="5859574"/>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DeeplabV3+</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23" name="矩形 22">
            <a:extLst>
              <a:ext uri="{FF2B5EF4-FFF2-40B4-BE49-F238E27FC236}">
                <a16:creationId xmlns:a16="http://schemas.microsoft.com/office/drawing/2014/main" id="{C0F7A99C-89E8-67B0-D52A-5C0E3F03E3E0}"/>
              </a:ext>
            </a:extLst>
          </p:cNvPr>
          <p:cNvSpPr/>
          <p:nvPr/>
        </p:nvSpPr>
        <p:spPr>
          <a:xfrm>
            <a:off x="6880255" y="2504415"/>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Ours</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24" name="矩形 23">
            <a:extLst>
              <a:ext uri="{FF2B5EF4-FFF2-40B4-BE49-F238E27FC236}">
                <a16:creationId xmlns:a16="http://schemas.microsoft.com/office/drawing/2014/main" id="{47CBE743-0C09-85B8-5551-888598DE4B43}"/>
              </a:ext>
            </a:extLst>
          </p:cNvPr>
          <p:cNvSpPr/>
          <p:nvPr/>
        </p:nvSpPr>
        <p:spPr>
          <a:xfrm>
            <a:off x="9942542" y="2500041"/>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Ours</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28" name="文本框 27">
            <a:extLst>
              <a:ext uri="{FF2B5EF4-FFF2-40B4-BE49-F238E27FC236}">
                <a16:creationId xmlns:a16="http://schemas.microsoft.com/office/drawing/2014/main" id="{682BF861-F56F-13AD-3C98-8BBDF28F67E3}"/>
              </a:ext>
            </a:extLst>
          </p:cNvPr>
          <p:cNvSpPr txBox="1"/>
          <p:nvPr/>
        </p:nvSpPr>
        <p:spPr>
          <a:xfrm>
            <a:off x="645468" y="2276480"/>
            <a:ext cx="5262772" cy="2846292"/>
          </a:xfrm>
          <a:prstGeom prst="rect">
            <a:avLst/>
          </a:prstGeom>
          <a:noFill/>
        </p:spPr>
        <p:txBody>
          <a:bodyPr wrap="square">
            <a:spAutoFit/>
          </a:bodyPr>
          <a:lstStyle/>
          <a:p>
            <a:pPr>
              <a:lnSpc>
                <a:spcPts val="2400"/>
              </a:lnSpc>
              <a:spcAft>
                <a:spcPts val="1200"/>
              </a:spcAft>
            </a:pPr>
            <a:r>
              <a:rPr lang="zh-CN" altLang="en-US" dirty="0">
                <a:solidFill>
                  <a:srgbClr val="12679D"/>
                </a:solidFill>
              </a:rPr>
              <a:t>We compared </a:t>
            </a:r>
            <a:r>
              <a:rPr lang="en-US" altLang="zh-CN" dirty="0">
                <a:solidFill>
                  <a:srgbClr val="12679D"/>
                </a:solidFill>
              </a:rPr>
              <a:t>our</a:t>
            </a:r>
            <a:r>
              <a:rPr lang="zh-CN" altLang="en-US" dirty="0">
                <a:solidFill>
                  <a:srgbClr val="12679D"/>
                </a:solidFill>
              </a:rPr>
              <a:t> algorithm with deeplabv3+. </a:t>
            </a:r>
            <a:endParaRPr lang="en-US" altLang="zh-CN" dirty="0">
              <a:solidFill>
                <a:srgbClr val="12679D"/>
              </a:solidFill>
            </a:endParaRPr>
          </a:p>
          <a:p>
            <a:pPr>
              <a:lnSpc>
                <a:spcPts val="2400"/>
              </a:lnSpc>
              <a:spcAft>
                <a:spcPts val="1200"/>
              </a:spcAft>
            </a:pPr>
            <a:r>
              <a:rPr lang="en-US" altLang="zh-CN" dirty="0">
                <a:solidFill>
                  <a:srgbClr val="12679D"/>
                </a:solidFill>
              </a:rPr>
              <a:t>On</a:t>
            </a:r>
            <a:r>
              <a:rPr lang="zh-CN" altLang="en-US" dirty="0">
                <a:solidFill>
                  <a:srgbClr val="12679D"/>
                </a:solidFill>
              </a:rPr>
              <a:t> the </a:t>
            </a:r>
            <a:r>
              <a:rPr lang="zh-CN" altLang="en-US" b="1" dirty="0">
                <a:solidFill>
                  <a:srgbClr val="12679D"/>
                </a:solidFill>
              </a:rPr>
              <a:t>mIOU</a:t>
            </a:r>
            <a:r>
              <a:rPr lang="zh-CN" altLang="en-US" dirty="0">
                <a:solidFill>
                  <a:srgbClr val="12679D"/>
                </a:solidFill>
              </a:rPr>
              <a:t>, </a:t>
            </a:r>
            <a:r>
              <a:rPr lang="en-US" altLang="zh-CN" dirty="0">
                <a:solidFill>
                  <a:srgbClr val="12679D"/>
                </a:solidFill>
              </a:rPr>
              <a:t>this</a:t>
            </a:r>
            <a:r>
              <a:rPr lang="zh-CN" altLang="en-US" dirty="0">
                <a:solidFill>
                  <a:srgbClr val="12679D"/>
                </a:solidFill>
              </a:rPr>
              <a:t> two algorithms </a:t>
            </a:r>
            <a:r>
              <a:rPr lang="en-US" altLang="zh-CN" dirty="0">
                <a:solidFill>
                  <a:srgbClr val="12679D"/>
                </a:solidFill>
              </a:rPr>
              <a:t>both </a:t>
            </a:r>
            <a:r>
              <a:rPr lang="zh-CN" altLang="en-US" dirty="0">
                <a:solidFill>
                  <a:srgbClr val="12679D"/>
                </a:solidFill>
              </a:rPr>
              <a:t>have excellent segmentation effects on the </a:t>
            </a:r>
            <a:r>
              <a:rPr lang="en-US" altLang="zh-CN" dirty="0">
                <a:solidFill>
                  <a:srgbClr val="12679D"/>
                </a:solidFill>
              </a:rPr>
              <a:t>“</a:t>
            </a:r>
            <a:r>
              <a:rPr lang="zh-CN" altLang="en-US" dirty="0">
                <a:solidFill>
                  <a:srgbClr val="12679D"/>
                </a:solidFill>
              </a:rPr>
              <a:t>background</a:t>
            </a:r>
            <a:r>
              <a:rPr lang="en-US" altLang="zh-CN" dirty="0">
                <a:solidFill>
                  <a:srgbClr val="12679D"/>
                </a:solidFill>
              </a:rPr>
              <a:t>”</a:t>
            </a:r>
            <a:r>
              <a:rPr lang="zh-CN" altLang="en-US" dirty="0">
                <a:solidFill>
                  <a:srgbClr val="12679D"/>
                </a:solidFill>
              </a:rPr>
              <a:t>, and our algorithm has a better effect on the segmentation of </a:t>
            </a:r>
            <a:r>
              <a:rPr lang="en-US" altLang="zh-CN" dirty="0">
                <a:solidFill>
                  <a:srgbClr val="12679D"/>
                </a:solidFill>
              </a:rPr>
              <a:t>“</a:t>
            </a:r>
            <a:r>
              <a:rPr lang="zh-CN" altLang="en-US" dirty="0">
                <a:solidFill>
                  <a:srgbClr val="12679D"/>
                </a:solidFill>
              </a:rPr>
              <a:t>points</a:t>
            </a:r>
            <a:r>
              <a:rPr lang="en-US" altLang="zh-CN" dirty="0">
                <a:solidFill>
                  <a:srgbClr val="12679D"/>
                </a:solidFill>
              </a:rPr>
              <a:t>”</a:t>
            </a:r>
            <a:r>
              <a:rPr lang="zh-CN" altLang="en-US" dirty="0">
                <a:solidFill>
                  <a:srgbClr val="12679D"/>
                </a:solidFill>
              </a:rPr>
              <a:t> and </a:t>
            </a:r>
            <a:r>
              <a:rPr lang="en-US" altLang="zh-CN" dirty="0">
                <a:solidFill>
                  <a:srgbClr val="12679D"/>
                </a:solidFill>
              </a:rPr>
              <a:t>“</a:t>
            </a:r>
            <a:r>
              <a:rPr lang="zh-CN" altLang="en-US" dirty="0">
                <a:solidFill>
                  <a:srgbClr val="12679D"/>
                </a:solidFill>
              </a:rPr>
              <a:t>lines</a:t>
            </a:r>
            <a:r>
              <a:rPr lang="en-US" altLang="zh-CN" dirty="0">
                <a:solidFill>
                  <a:srgbClr val="12679D"/>
                </a:solidFill>
              </a:rPr>
              <a:t>”</a:t>
            </a:r>
            <a:r>
              <a:rPr lang="zh-CN" altLang="en-US" dirty="0">
                <a:solidFill>
                  <a:srgbClr val="12679D"/>
                </a:solidFill>
              </a:rPr>
              <a:t>.</a:t>
            </a:r>
            <a:endParaRPr lang="en-US" altLang="zh-CN" dirty="0">
              <a:solidFill>
                <a:srgbClr val="12679D"/>
              </a:solidFill>
            </a:endParaRPr>
          </a:p>
          <a:p>
            <a:pPr>
              <a:lnSpc>
                <a:spcPts val="2400"/>
              </a:lnSpc>
              <a:spcAft>
                <a:spcPts val="1200"/>
              </a:spcAft>
            </a:pPr>
            <a:r>
              <a:rPr lang="zh-CN" altLang="en-US" dirty="0">
                <a:solidFill>
                  <a:srgbClr val="12679D"/>
                </a:solidFill>
              </a:rPr>
              <a:t> On </a:t>
            </a:r>
            <a:r>
              <a:rPr lang="zh-CN" altLang="en-US" b="1" dirty="0">
                <a:solidFill>
                  <a:srgbClr val="12679D"/>
                </a:solidFill>
              </a:rPr>
              <a:t>mPA</a:t>
            </a:r>
            <a:r>
              <a:rPr lang="zh-CN" altLang="en-US" dirty="0">
                <a:solidFill>
                  <a:srgbClr val="12679D"/>
                </a:solidFill>
              </a:rPr>
              <a:t>, our algorithm is </a:t>
            </a:r>
            <a:r>
              <a:rPr lang="en-US" altLang="zh-CN" dirty="0">
                <a:solidFill>
                  <a:srgbClr val="12679D"/>
                </a:solidFill>
              </a:rPr>
              <a:t>also </a:t>
            </a:r>
            <a:r>
              <a:rPr lang="zh-CN" altLang="en-US" dirty="0">
                <a:solidFill>
                  <a:srgbClr val="12679D"/>
                </a:solidFill>
              </a:rPr>
              <a:t>2% better than deeplabv3+</a:t>
            </a:r>
            <a:r>
              <a:rPr lang="en-US" altLang="zh-CN" dirty="0">
                <a:solidFill>
                  <a:srgbClr val="12679D"/>
                </a:solidFill>
              </a:rPr>
              <a:t>. Our "line" segmentation result also got better performance.</a:t>
            </a:r>
            <a:endParaRPr lang="zh-CN" altLang="en-US" dirty="0">
              <a:solidFill>
                <a:srgbClr val="12679D"/>
              </a:solidFill>
            </a:endParaRPr>
          </a:p>
        </p:txBody>
      </p:sp>
    </p:spTree>
    <p:extLst>
      <p:ext uri="{BB962C8B-B14F-4D97-AF65-F5344CB8AC3E}">
        <p14:creationId xmlns:p14="http://schemas.microsoft.com/office/powerpoint/2010/main" val="118563730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26">
            <a:extLst>
              <a:ext uri="{FF2B5EF4-FFF2-40B4-BE49-F238E27FC236}">
                <a16:creationId xmlns:a16="http://schemas.microsoft.com/office/drawing/2014/main" id="{1CAB92A9-A23E-4C58-BF68-EDCB6F12A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616" y="3474720"/>
            <a:ext cx="3007289"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28">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0">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2">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标题 1">
            <a:extLst>
              <a:ext uri="{FF2B5EF4-FFF2-40B4-BE49-F238E27FC236}">
                <a16:creationId xmlns:a16="http://schemas.microsoft.com/office/drawing/2014/main" id="{593BBE47-69F8-0418-9D02-541EF18E0D95}"/>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Result &amp; Conclusion</a:t>
            </a:r>
          </a:p>
        </p:txBody>
      </p:sp>
      <p:sp>
        <p:nvSpPr>
          <p:cNvPr id="12" name="文本框 11">
            <a:extLst>
              <a:ext uri="{FF2B5EF4-FFF2-40B4-BE49-F238E27FC236}">
                <a16:creationId xmlns:a16="http://schemas.microsoft.com/office/drawing/2014/main" id="{77ADF493-A476-A02A-2224-C8D0D5453E42}"/>
              </a:ext>
            </a:extLst>
          </p:cNvPr>
          <p:cNvSpPr txBox="1"/>
          <p:nvPr/>
        </p:nvSpPr>
        <p:spPr>
          <a:xfrm>
            <a:off x="616702" y="1113310"/>
            <a:ext cx="4826836" cy="341632"/>
          </a:xfrm>
          <a:prstGeom prst="rect">
            <a:avLst/>
          </a:prstGeom>
          <a:noFill/>
        </p:spPr>
        <p:txBody>
          <a:bodyPr wrap="square">
            <a:spAutoFit/>
          </a:bodyPr>
          <a:lstStyle/>
          <a:p>
            <a:pPr>
              <a:lnSpc>
                <a:spcPct val="90000"/>
              </a:lnSpc>
              <a:spcAft>
                <a:spcPts val="600"/>
              </a:spcAft>
            </a:pPr>
            <a:r>
              <a:rPr lang="en-US" altLang="zh-CN" sz="1800" dirty="0"/>
              <a:t>Semantic segmentation algorithm visualization</a:t>
            </a:r>
          </a:p>
        </p:txBody>
      </p:sp>
      <p:pic>
        <p:nvPicPr>
          <p:cNvPr id="2" name="图片 1">
            <a:extLst>
              <a:ext uri="{FF2B5EF4-FFF2-40B4-BE49-F238E27FC236}">
                <a16:creationId xmlns:a16="http://schemas.microsoft.com/office/drawing/2014/main" id="{F63727D7-8C81-04E9-E8DE-894816311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92133" y="973805"/>
            <a:ext cx="2740915" cy="1507421"/>
          </a:xfrm>
          <a:prstGeom prst="rect">
            <a:avLst/>
          </a:prstGeom>
          <a:noFill/>
          <a:ln>
            <a:noFill/>
          </a:ln>
        </p:spPr>
      </p:pic>
      <p:pic>
        <p:nvPicPr>
          <p:cNvPr id="3" name="图片 2">
            <a:extLst>
              <a:ext uri="{FF2B5EF4-FFF2-40B4-BE49-F238E27FC236}">
                <a16:creationId xmlns:a16="http://schemas.microsoft.com/office/drawing/2014/main" id="{F6E94120-0415-AE95-5792-8C31A8F41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273901" y="4137871"/>
            <a:ext cx="2646585" cy="1508760"/>
          </a:xfrm>
          <a:prstGeom prst="rect">
            <a:avLst/>
          </a:prstGeom>
          <a:noFill/>
          <a:ln>
            <a:noFill/>
          </a:ln>
        </p:spPr>
      </p:pic>
      <p:pic>
        <p:nvPicPr>
          <p:cNvPr id="4" name="图片 3">
            <a:extLst>
              <a:ext uri="{FF2B5EF4-FFF2-40B4-BE49-F238E27FC236}">
                <a16:creationId xmlns:a16="http://schemas.microsoft.com/office/drawing/2014/main" id="{D7555234-455E-ED7A-752A-9C84698DC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9307637" y="1014992"/>
            <a:ext cx="2636131" cy="1508760"/>
          </a:xfrm>
          <a:prstGeom prst="rect">
            <a:avLst/>
          </a:prstGeom>
          <a:noFill/>
          <a:ln>
            <a:noFill/>
          </a:ln>
        </p:spPr>
      </p:pic>
      <p:pic>
        <p:nvPicPr>
          <p:cNvPr id="5" name="图片 4">
            <a:extLst>
              <a:ext uri="{FF2B5EF4-FFF2-40B4-BE49-F238E27FC236}">
                <a16:creationId xmlns:a16="http://schemas.microsoft.com/office/drawing/2014/main" id="{5C35F6B4-D2DE-DF13-CE0C-AEF636708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307637" y="4137871"/>
            <a:ext cx="2620138" cy="1508760"/>
          </a:xfrm>
          <a:prstGeom prst="rect">
            <a:avLst/>
          </a:prstGeom>
          <a:noFill/>
          <a:ln>
            <a:noFill/>
          </a:ln>
        </p:spPr>
      </p:pic>
      <p:sp>
        <p:nvSpPr>
          <p:cNvPr id="11" name="矩形 10">
            <a:extLst>
              <a:ext uri="{FF2B5EF4-FFF2-40B4-BE49-F238E27FC236}">
                <a16:creationId xmlns:a16="http://schemas.microsoft.com/office/drawing/2014/main" id="{C1DD8979-ED43-05DF-FFA5-C9D0ACA73851}"/>
              </a:ext>
            </a:extLst>
          </p:cNvPr>
          <p:cNvSpPr/>
          <p:nvPr/>
        </p:nvSpPr>
        <p:spPr>
          <a:xfrm>
            <a:off x="7018517" y="5859574"/>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DeeplabV3+</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3" name="矩形 12">
            <a:extLst>
              <a:ext uri="{FF2B5EF4-FFF2-40B4-BE49-F238E27FC236}">
                <a16:creationId xmlns:a16="http://schemas.microsoft.com/office/drawing/2014/main" id="{5F0F7E95-B080-C661-2B04-ED9EEA7DD75E}"/>
              </a:ext>
            </a:extLst>
          </p:cNvPr>
          <p:cNvSpPr/>
          <p:nvPr/>
        </p:nvSpPr>
        <p:spPr>
          <a:xfrm>
            <a:off x="9942543" y="5859574"/>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DeeplabV3+</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4" name="矩形 13">
            <a:extLst>
              <a:ext uri="{FF2B5EF4-FFF2-40B4-BE49-F238E27FC236}">
                <a16:creationId xmlns:a16="http://schemas.microsoft.com/office/drawing/2014/main" id="{FF7421E4-D0FA-FA97-ED44-7B857A3D9B44}"/>
              </a:ext>
            </a:extLst>
          </p:cNvPr>
          <p:cNvSpPr/>
          <p:nvPr/>
        </p:nvSpPr>
        <p:spPr>
          <a:xfrm>
            <a:off x="6880255" y="2504415"/>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Ours</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5" name="矩形 14">
            <a:extLst>
              <a:ext uri="{FF2B5EF4-FFF2-40B4-BE49-F238E27FC236}">
                <a16:creationId xmlns:a16="http://schemas.microsoft.com/office/drawing/2014/main" id="{C54A3623-4B96-2D25-F308-D7CA3652FA3E}"/>
              </a:ext>
            </a:extLst>
          </p:cNvPr>
          <p:cNvSpPr/>
          <p:nvPr/>
        </p:nvSpPr>
        <p:spPr>
          <a:xfrm>
            <a:off x="9942542" y="2500041"/>
            <a:ext cx="1603989" cy="369332"/>
          </a:xfrm>
          <a:prstGeom prst="rect">
            <a:avLst/>
          </a:prstGeom>
          <a:noFill/>
        </p:spPr>
        <p:txBody>
          <a:bodyPr wrap="square" lIns="91440" tIns="45720" rIns="91440" bIns="45720">
            <a:spAutoFit/>
          </a:bodyPr>
          <a:lstStyle/>
          <a:p>
            <a:pPr algn="ctr"/>
            <a:r>
              <a:rPr lang="en-US" altLang="zh-CN" b="0" cap="none" spc="0" dirty="0">
                <a:ln w="0"/>
                <a:solidFill>
                  <a:schemeClr val="accent1"/>
                </a:solidFill>
                <a:effectLst>
                  <a:outerShdw blurRad="38100" dist="25400" dir="5400000" algn="ctr" rotWithShape="0">
                    <a:srgbClr val="6E747A">
                      <a:alpha val="43000"/>
                    </a:srgbClr>
                  </a:outerShdw>
                </a:effectLst>
              </a:rPr>
              <a:t>Ours</a:t>
            </a:r>
            <a:endParaRPr lang="zh-CN" altLang="en-US" b="0" cap="none" spc="0" dirty="0">
              <a:ln w="0"/>
              <a:solidFill>
                <a:schemeClr val="accent1"/>
              </a:solidFill>
              <a:effectLst>
                <a:outerShdw blurRad="38100" dist="25400" dir="5400000" algn="ctr" rotWithShape="0">
                  <a:srgbClr val="6E747A">
                    <a:alpha val="43000"/>
                  </a:srgbClr>
                </a:outerShdw>
              </a:effectLst>
            </a:endParaRPr>
          </a:p>
        </p:txBody>
      </p:sp>
      <p:sp>
        <p:nvSpPr>
          <p:cNvPr id="17" name="文本框 16">
            <a:extLst>
              <a:ext uri="{FF2B5EF4-FFF2-40B4-BE49-F238E27FC236}">
                <a16:creationId xmlns:a16="http://schemas.microsoft.com/office/drawing/2014/main" id="{959A0271-2A8D-D676-9085-B5A67A5033A2}"/>
              </a:ext>
            </a:extLst>
          </p:cNvPr>
          <p:cNvSpPr txBox="1"/>
          <p:nvPr/>
        </p:nvSpPr>
        <p:spPr>
          <a:xfrm>
            <a:off x="647217" y="2095419"/>
            <a:ext cx="5141806" cy="3461845"/>
          </a:xfrm>
          <a:prstGeom prst="rect">
            <a:avLst/>
          </a:prstGeom>
          <a:noFill/>
        </p:spPr>
        <p:txBody>
          <a:bodyPr wrap="square">
            <a:spAutoFit/>
          </a:bodyPr>
          <a:lstStyle>
            <a:defPPr>
              <a:defRPr lang="en-US"/>
            </a:defPPr>
            <a:lvl1pPr>
              <a:lnSpc>
                <a:spcPts val="2400"/>
              </a:lnSpc>
              <a:spcAft>
                <a:spcPts val="1200"/>
              </a:spcAft>
              <a:defRPr>
                <a:solidFill>
                  <a:srgbClr val="12679D"/>
                </a:solidFill>
              </a:defRPr>
            </a:lvl1pPr>
          </a:lstStyle>
          <a:p>
            <a:r>
              <a:rPr lang="zh-CN" altLang="en-US" dirty="0"/>
              <a:t>We also made a comparison in terms of result visualization. </a:t>
            </a:r>
            <a:endParaRPr lang="en-US" altLang="zh-CN" dirty="0"/>
          </a:p>
          <a:p>
            <a:r>
              <a:rPr lang="zh-CN" altLang="en-US" dirty="0"/>
              <a:t>The results show that on longer straight lines, the segmentation results of our method are more accurate, and better continuity results can be obtained. </a:t>
            </a:r>
            <a:endParaRPr lang="en-US" altLang="zh-CN" dirty="0"/>
          </a:p>
          <a:p>
            <a:r>
              <a:rPr lang="zh-CN" altLang="en-US" dirty="0"/>
              <a:t>For the corner part of the line segment connection, our method can also ensure the accuracy of pixel segmentation to achieve a more perfect performance.</a:t>
            </a:r>
          </a:p>
        </p:txBody>
      </p:sp>
    </p:spTree>
    <p:extLst>
      <p:ext uri="{BB962C8B-B14F-4D97-AF65-F5344CB8AC3E}">
        <p14:creationId xmlns:p14="http://schemas.microsoft.com/office/powerpoint/2010/main" val="36176053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bg2">
                <a:tint val="97000"/>
                <a:hueMod val="92000"/>
                <a:satMod val="169000"/>
                <a:lumMod val="164000"/>
              </a:schemeClr>
            </a:gs>
            <a:gs pos="0">
              <a:srgbClr val="3596BF"/>
            </a:gs>
          </a:gsLst>
          <a:lin ang="6120000" scaled="1"/>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图片 13">
            <a:extLst>
              <a:ext uri="{FF2B5EF4-FFF2-40B4-BE49-F238E27FC236}">
                <a16:creationId xmlns:a16="http://schemas.microsoft.com/office/drawing/2014/main" id="{61DF28AF-E11E-6231-97CE-CBDE55726614}"/>
              </a:ext>
            </a:extLst>
          </p:cNvPr>
          <p:cNvPicPr>
            <a:picLocks noChangeAspect="1"/>
          </p:cNvPicPr>
          <p:nvPr/>
        </p:nvPicPr>
        <p:blipFill>
          <a:blip r:embed="rId3"/>
          <a:stretch>
            <a:fillRect/>
          </a:stretch>
        </p:blipFill>
        <p:spPr>
          <a:xfrm>
            <a:off x="5114512" y="2150475"/>
            <a:ext cx="3358975" cy="3358975"/>
          </a:xfrm>
          <a:prstGeom prst="rect">
            <a:avLst/>
          </a:prstGeom>
        </p:spPr>
      </p:pic>
      <p:pic>
        <p:nvPicPr>
          <p:cNvPr id="12" name="图片 11">
            <a:extLst>
              <a:ext uri="{FF2B5EF4-FFF2-40B4-BE49-F238E27FC236}">
                <a16:creationId xmlns:a16="http://schemas.microsoft.com/office/drawing/2014/main" id="{6F175672-9335-DFF6-75A5-C1CB7A34CCEB}"/>
              </a:ext>
            </a:extLst>
          </p:cNvPr>
          <p:cNvPicPr>
            <a:picLocks noChangeAspect="1"/>
          </p:cNvPicPr>
          <p:nvPr/>
        </p:nvPicPr>
        <p:blipFill>
          <a:blip r:embed="rId4"/>
          <a:stretch>
            <a:fillRect/>
          </a:stretch>
        </p:blipFill>
        <p:spPr>
          <a:xfrm>
            <a:off x="8673211" y="2150476"/>
            <a:ext cx="3358975" cy="3358975"/>
          </a:xfrm>
          <a:prstGeom prst="rect">
            <a:avLst/>
          </a:prstGeom>
        </p:spPr>
      </p:pic>
      <p:sp>
        <p:nvSpPr>
          <p:cNvPr id="15" name="标题 1">
            <a:extLst>
              <a:ext uri="{FF2B5EF4-FFF2-40B4-BE49-F238E27FC236}">
                <a16:creationId xmlns:a16="http://schemas.microsoft.com/office/drawing/2014/main" id="{0B13C48A-E380-BFA1-3079-69E2D9AB76B6}"/>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Result &amp; Conclusion</a:t>
            </a:r>
          </a:p>
        </p:txBody>
      </p:sp>
      <p:sp>
        <p:nvSpPr>
          <p:cNvPr id="17" name="文本框 16">
            <a:extLst>
              <a:ext uri="{FF2B5EF4-FFF2-40B4-BE49-F238E27FC236}">
                <a16:creationId xmlns:a16="http://schemas.microsoft.com/office/drawing/2014/main" id="{7B531731-61EE-47B4-883C-54D4958587B9}"/>
              </a:ext>
            </a:extLst>
          </p:cNvPr>
          <p:cNvSpPr txBox="1"/>
          <p:nvPr/>
        </p:nvSpPr>
        <p:spPr>
          <a:xfrm>
            <a:off x="641218" y="1191257"/>
            <a:ext cx="4897920" cy="341632"/>
          </a:xfrm>
          <a:prstGeom prst="rect">
            <a:avLst/>
          </a:prstGeom>
          <a:noFill/>
        </p:spPr>
        <p:txBody>
          <a:bodyPr wrap="square">
            <a:spAutoFit/>
          </a:bodyPr>
          <a:lstStyle>
            <a:defPPr>
              <a:defRPr lang="en-US"/>
            </a:defPPr>
            <a:lvl1pPr>
              <a:lnSpc>
                <a:spcPct val="90000"/>
              </a:lnSpc>
              <a:spcAft>
                <a:spcPts val="600"/>
              </a:spcAft>
            </a:lvl1pPr>
          </a:lstStyle>
          <a:p>
            <a:r>
              <a:rPr lang="en-US" altLang="zh-CN" dirty="0">
                <a:solidFill>
                  <a:schemeClr val="bg1"/>
                </a:solidFill>
              </a:rPr>
              <a:t>Line segment vectorization algorithm visualization</a:t>
            </a:r>
            <a:endParaRPr lang="zh-CN" altLang="en-US" dirty="0">
              <a:solidFill>
                <a:schemeClr val="bg1"/>
              </a:solidFill>
            </a:endParaRPr>
          </a:p>
        </p:txBody>
      </p:sp>
      <p:sp>
        <p:nvSpPr>
          <p:cNvPr id="20" name="文本框 19">
            <a:extLst>
              <a:ext uri="{FF2B5EF4-FFF2-40B4-BE49-F238E27FC236}">
                <a16:creationId xmlns:a16="http://schemas.microsoft.com/office/drawing/2014/main" id="{D612FB14-B5AD-7D2C-43EA-8A4AFEC3EDCD}"/>
              </a:ext>
            </a:extLst>
          </p:cNvPr>
          <p:cNvSpPr txBox="1"/>
          <p:nvPr/>
        </p:nvSpPr>
        <p:spPr>
          <a:xfrm>
            <a:off x="531223" y="2150475"/>
            <a:ext cx="3995621" cy="4231287"/>
          </a:xfrm>
          <a:prstGeom prst="rect">
            <a:avLst/>
          </a:prstGeom>
          <a:noFill/>
        </p:spPr>
        <p:txBody>
          <a:bodyPr wrap="square">
            <a:spAutoFit/>
          </a:bodyPr>
          <a:lstStyle/>
          <a:p>
            <a:pPr>
              <a:lnSpc>
                <a:spcPts val="2400"/>
              </a:lnSpc>
              <a:spcAft>
                <a:spcPts val="1200"/>
              </a:spcAft>
            </a:pPr>
            <a:r>
              <a:rPr lang="en-US" altLang="zh-CN" dirty="0">
                <a:solidFill>
                  <a:srgbClr val="12679D"/>
                </a:solidFill>
              </a:rPr>
              <a:t>W</a:t>
            </a:r>
            <a:r>
              <a:rPr lang="zh-CN" altLang="en-US" dirty="0">
                <a:solidFill>
                  <a:srgbClr val="12679D"/>
                </a:solidFill>
              </a:rPr>
              <a:t>e use the vectorization algorithm to vectorize the mask inferenced by our segmentation algorithm. The operation output results example are represented by blue line segments</a:t>
            </a:r>
            <a:r>
              <a:rPr lang="en-US" altLang="zh-CN" dirty="0">
                <a:solidFill>
                  <a:srgbClr val="12679D"/>
                </a:solidFill>
              </a:rPr>
              <a:t>.</a:t>
            </a:r>
          </a:p>
          <a:p>
            <a:pPr>
              <a:lnSpc>
                <a:spcPts val="2400"/>
              </a:lnSpc>
              <a:spcAft>
                <a:spcPts val="1200"/>
              </a:spcAft>
            </a:pPr>
            <a:r>
              <a:rPr lang="en-US" altLang="zh-CN" dirty="0">
                <a:solidFill>
                  <a:srgbClr val="12679D"/>
                </a:solidFill>
              </a:rPr>
              <a:t>It can be observed that the vectorization algorithm performs well.</a:t>
            </a:r>
          </a:p>
          <a:p>
            <a:pPr>
              <a:lnSpc>
                <a:spcPts val="2400"/>
              </a:lnSpc>
              <a:spcAft>
                <a:spcPts val="1200"/>
              </a:spcAft>
            </a:pPr>
            <a:r>
              <a:rPr lang="en-US" altLang="zh-CN" dirty="0">
                <a:solidFill>
                  <a:srgbClr val="12679D"/>
                </a:solidFill>
              </a:rPr>
              <a:t>Finally, we calculate the vectorization results on the test set, turns out the </a:t>
            </a:r>
            <a:r>
              <a:rPr lang="en-US" altLang="zh-CN" b="1" dirty="0">
                <a:solidFill>
                  <a:srgbClr val="12679D"/>
                </a:solidFill>
              </a:rPr>
              <a:t>accuracy rate is 81% </a:t>
            </a:r>
            <a:r>
              <a:rPr lang="en-US" altLang="zh-CN" dirty="0">
                <a:solidFill>
                  <a:srgbClr val="12679D"/>
                </a:solidFill>
              </a:rPr>
              <a:t>and </a:t>
            </a:r>
            <a:r>
              <a:rPr lang="en-US" altLang="zh-CN" b="1" dirty="0">
                <a:solidFill>
                  <a:srgbClr val="12679D"/>
                </a:solidFill>
              </a:rPr>
              <a:t>the recall rate is 87%</a:t>
            </a:r>
            <a:r>
              <a:rPr lang="en-US" altLang="zh-CN" dirty="0">
                <a:solidFill>
                  <a:srgbClr val="12679D"/>
                </a:solidFill>
              </a:rPr>
              <a:t>.</a:t>
            </a:r>
            <a:endParaRPr lang="zh-CN" altLang="en-US" dirty="0">
              <a:solidFill>
                <a:srgbClr val="12679D"/>
              </a:solidFill>
            </a:endParaRPr>
          </a:p>
          <a:p>
            <a:pPr>
              <a:lnSpc>
                <a:spcPts val="2400"/>
              </a:lnSpc>
              <a:spcAft>
                <a:spcPts val="1200"/>
              </a:spcAft>
            </a:pPr>
            <a:endParaRPr lang="zh-CN" altLang="en-US" dirty="0">
              <a:solidFill>
                <a:srgbClr val="12679D"/>
              </a:solidFill>
            </a:endParaRPr>
          </a:p>
        </p:txBody>
      </p:sp>
    </p:spTree>
    <p:extLst>
      <p:ext uri="{BB962C8B-B14F-4D97-AF65-F5344CB8AC3E}">
        <p14:creationId xmlns:p14="http://schemas.microsoft.com/office/powerpoint/2010/main" val="206957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bg2">
                <a:tint val="97000"/>
                <a:hueMod val="92000"/>
                <a:satMod val="169000"/>
                <a:lumMod val="164000"/>
              </a:schemeClr>
            </a:gs>
            <a:gs pos="0">
              <a:srgbClr val="3596BF"/>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a:extLst>
              <a:ext uri="{FF2B5EF4-FFF2-40B4-BE49-F238E27FC236}">
                <a16:creationId xmlns:a16="http://schemas.microsoft.com/office/drawing/2014/main" id="{7B3BCF9C-06E6-5BD9-547A-2D47E8BD912E}"/>
              </a:ext>
            </a:extLst>
          </p:cNvPr>
          <p:cNvSpPr txBox="1">
            <a:spLocks/>
          </p:cNvSpPr>
          <p:nvPr/>
        </p:nvSpPr>
        <p:spPr>
          <a:xfrm>
            <a:off x="640080" y="325369"/>
            <a:ext cx="4368602" cy="195684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buClr>
                <a:schemeClr val="tx1"/>
              </a:buClr>
              <a:buSzPct val="80000"/>
            </a:pPr>
            <a:r>
              <a:rPr lang="en-US" altLang="zh-CN" sz="5400" b="1" dirty="0">
                <a:solidFill>
                  <a:srgbClr val="12679D"/>
                </a:solidFill>
              </a:rPr>
              <a:t>Result &amp; Conclusion</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058F552F-7390-4541-1595-F7CF18A42DBC}"/>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altLang="zh-CN" sz="2200" dirty="0">
                <a:solidFill>
                  <a:srgbClr val="12679D"/>
                </a:solidFill>
              </a:rPr>
              <a:t>We proposed a line segmentation and vectorization approach in the field of engineering drawings. </a:t>
            </a:r>
          </a:p>
          <a:p>
            <a:pPr>
              <a:lnSpc>
                <a:spcPct val="90000"/>
              </a:lnSpc>
              <a:spcAft>
                <a:spcPts val="600"/>
              </a:spcAft>
            </a:pPr>
            <a:r>
              <a:rPr lang="en-US" altLang="zh-CN" sz="2200" dirty="0">
                <a:solidFill>
                  <a:srgbClr val="12679D"/>
                </a:solidFill>
              </a:rPr>
              <a:t>It shows that our approach brings consistent improvements on the engineering drawing dataset, our method can perform the vectorization task of line segment objects in engineering drawings very well.</a:t>
            </a:r>
          </a:p>
        </p:txBody>
      </p:sp>
      <p:pic>
        <p:nvPicPr>
          <p:cNvPr id="8" name="Picture 7" descr="Rolled blueprint designs">
            <a:extLst>
              <a:ext uri="{FF2B5EF4-FFF2-40B4-BE49-F238E27FC236}">
                <a16:creationId xmlns:a16="http://schemas.microsoft.com/office/drawing/2014/main" id="{8D69DE3E-AD75-F73A-2298-D5E3EF419BC3}"/>
              </a:ext>
            </a:extLst>
          </p:cNvPr>
          <p:cNvPicPr>
            <a:picLocks noChangeAspect="1"/>
          </p:cNvPicPr>
          <p:nvPr/>
        </p:nvPicPr>
        <p:blipFill rotWithShape="1">
          <a:blip r:embed="rId3"/>
          <a:srcRect l="35555"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5358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chemeClr val="bg2">
                <a:tint val="97000"/>
                <a:hueMod val="92000"/>
                <a:satMod val="169000"/>
                <a:lumMod val="164000"/>
              </a:schemeClr>
            </a:gs>
            <a:gs pos="0">
              <a:srgbClr val="3596BF"/>
            </a:gs>
          </a:gsLst>
          <a:lin ang="612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标题 3">
            <a:extLst>
              <a:ext uri="{FF2B5EF4-FFF2-40B4-BE49-F238E27FC236}">
                <a16:creationId xmlns:a16="http://schemas.microsoft.com/office/drawing/2014/main" id="{A44BB46C-56A6-9470-38BE-4869184D5502}"/>
              </a:ext>
            </a:extLst>
          </p:cNvPr>
          <p:cNvSpPr>
            <a:spLocks noGrp="1"/>
          </p:cNvSpPr>
          <p:nvPr>
            <p:ph type="title"/>
          </p:nvPr>
        </p:nvSpPr>
        <p:spPr>
          <a:xfrm>
            <a:off x="2555631" y="1441938"/>
            <a:ext cx="7080738" cy="3974124"/>
          </a:xfrm>
        </p:spPr>
        <p:txBody>
          <a:bodyPr>
            <a:normAutofit/>
          </a:bodyPr>
          <a:lstStyle/>
          <a:p>
            <a:pPr algn="ctr"/>
            <a:r>
              <a:rPr lang="en-US" altLang="zh-CN" sz="5400">
                <a:solidFill>
                  <a:schemeClr val="bg1">
                    <a:lumMod val="95000"/>
                    <a:lumOff val="5000"/>
                  </a:schemeClr>
                </a:solidFill>
              </a:rPr>
              <a:t>Thank you</a:t>
            </a:r>
            <a:endParaRPr lang="zh-CN" altLang="en-US" sz="5400">
              <a:solidFill>
                <a:schemeClr val="bg1">
                  <a:lumMod val="95000"/>
                  <a:lumOff val="5000"/>
                </a:schemeClr>
              </a:solidFill>
            </a:endParaRPr>
          </a:p>
        </p:txBody>
      </p:sp>
    </p:spTree>
    <p:extLst>
      <p:ext uri="{BB962C8B-B14F-4D97-AF65-F5344CB8AC3E}">
        <p14:creationId xmlns:p14="http://schemas.microsoft.com/office/powerpoint/2010/main" val="28789677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标题 1">
            <a:extLst>
              <a:ext uri="{FF2B5EF4-FFF2-40B4-BE49-F238E27FC236}">
                <a16:creationId xmlns:a16="http://schemas.microsoft.com/office/drawing/2014/main" id="{7024CF0B-2136-EB86-657E-2C406E799818}"/>
              </a:ext>
            </a:extLst>
          </p:cNvPr>
          <p:cNvSpPr>
            <a:spLocks noGrp="1"/>
          </p:cNvSpPr>
          <p:nvPr>
            <p:ph type="title"/>
          </p:nvPr>
        </p:nvSpPr>
        <p:spPr>
          <a:xfrm>
            <a:off x="535020" y="685800"/>
            <a:ext cx="2780271" cy="5105400"/>
          </a:xfrm>
        </p:spPr>
        <p:txBody>
          <a:bodyPr vert="horz" lIns="91440" tIns="45720" rIns="91440" bIns="45720" rtlCol="0">
            <a:normAutofit/>
          </a:bodyPr>
          <a:lstStyle/>
          <a:p>
            <a:pPr defTabSz="457200">
              <a:spcBef>
                <a:spcPct val="20000"/>
              </a:spcBef>
              <a:spcAft>
                <a:spcPts val="600"/>
              </a:spcAft>
              <a:buClr>
                <a:schemeClr val="tx1"/>
              </a:buClr>
              <a:buSzPct val="80000"/>
              <a:buFont typeface="Wingdings 3" panose="05040102010807070707" pitchFamily="18" charset="2"/>
            </a:pPr>
            <a:r>
              <a:rPr lang="en-US" altLang="zh-CN" sz="4000" b="1">
                <a:solidFill>
                  <a:srgbClr val="FFFFFF"/>
                </a:solidFill>
                <a:latin typeface="Arial Narrow" panose="020B0606020202030204" pitchFamily="34" charset="0"/>
                <a:ea typeface="+mn-ea"/>
                <a:cs typeface="+mn-cs"/>
              </a:rPr>
              <a:t>CONTENTS</a:t>
            </a:r>
            <a:endParaRPr lang="zh-CN" altLang="en-US" sz="4000" b="1">
              <a:solidFill>
                <a:srgbClr val="FFFFFF"/>
              </a:solidFill>
              <a:latin typeface="Arial Narrow" panose="020B0606020202030204" pitchFamily="34" charset="0"/>
              <a:ea typeface="+mn-ea"/>
              <a:cs typeface="+mn-cs"/>
            </a:endParaRPr>
          </a:p>
        </p:txBody>
      </p:sp>
      <p:grpSp>
        <p:nvGrpSpPr>
          <p:cNvPr id="11" name="组合 10">
            <a:extLst>
              <a:ext uri="{FF2B5EF4-FFF2-40B4-BE49-F238E27FC236}">
                <a16:creationId xmlns:a16="http://schemas.microsoft.com/office/drawing/2014/main" id="{68081D74-72C6-9A7A-798F-2599EBCC40DF}"/>
              </a:ext>
            </a:extLst>
          </p:cNvPr>
          <p:cNvGrpSpPr/>
          <p:nvPr/>
        </p:nvGrpSpPr>
        <p:grpSpPr>
          <a:xfrm>
            <a:off x="6292099" y="685801"/>
            <a:ext cx="3928977" cy="5105401"/>
            <a:chOff x="881743" y="1099792"/>
            <a:chExt cx="3396343" cy="4413283"/>
          </a:xfrm>
        </p:grpSpPr>
        <p:sp>
          <p:nvSpPr>
            <p:cNvPr id="9" name="矩形 8">
              <a:extLst>
                <a:ext uri="{FF2B5EF4-FFF2-40B4-BE49-F238E27FC236}">
                  <a16:creationId xmlns:a16="http://schemas.microsoft.com/office/drawing/2014/main" id="{025F3F77-50CE-3650-602E-6E257CC2ED1C}"/>
                </a:ext>
              </a:extLst>
            </p:cNvPr>
            <p:cNvSpPr/>
            <p:nvPr/>
          </p:nvSpPr>
          <p:spPr>
            <a:xfrm>
              <a:off x="927464" y="4794618"/>
              <a:ext cx="3350622" cy="718457"/>
            </a:xfrm>
            <a:prstGeom prst="rect">
              <a:avLst/>
            </a:prstGeom>
            <a:gradFill>
              <a:gsLst>
                <a:gs pos="0">
                  <a:schemeClr val="accent1">
                    <a:lumMod val="45000"/>
                    <a:lumOff val="55000"/>
                  </a:schemeClr>
                </a:gs>
                <a:gs pos="45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2C9C5D77-C968-EAEA-8407-99E864918AE7}"/>
                </a:ext>
              </a:extLst>
            </p:cNvPr>
            <p:cNvGrpSpPr/>
            <p:nvPr/>
          </p:nvGrpSpPr>
          <p:grpSpPr>
            <a:xfrm>
              <a:off x="881743" y="1099792"/>
              <a:ext cx="3396343" cy="4308231"/>
              <a:chOff x="881743" y="1099792"/>
              <a:chExt cx="3396343" cy="4308231"/>
            </a:xfrm>
          </p:grpSpPr>
          <p:sp>
            <p:nvSpPr>
              <p:cNvPr id="8" name="矩形 7">
                <a:extLst>
                  <a:ext uri="{FF2B5EF4-FFF2-40B4-BE49-F238E27FC236}">
                    <a16:creationId xmlns:a16="http://schemas.microsoft.com/office/drawing/2014/main" id="{4F8F3DC3-5C02-73C8-4972-B0DD7A256F77}"/>
                  </a:ext>
                </a:extLst>
              </p:cNvPr>
              <p:cNvSpPr/>
              <p:nvPr/>
            </p:nvSpPr>
            <p:spPr>
              <a:xfrm>
                <a:off x="927464" y="3727818"/>
                <a:ext cx="3350622" cy="718457"/>
              </a:xfrm>
              <a:prstGeom prst="rect">
                <a:avLst/>
              </a:prstGeom>
              <a:gradFill>
                <a:gsLst>
                  <a:gs pos="0">
                    <a:schemeClr val="accent1">
                      <a:lumMod val="45000"/>
                      <a:lumOff val="55000"/>
                    </a:schemeClr>
                  </a:gs>
                  <a:gs pos="45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CBBF622-D9B9-79D3-B22B-9468278B4FA0}"/>
                  </a:ext>
                </a:extLst>
              </p:cNvPr>
              <p:cNvSpPr/>
              <p:nvPr/>
            </p:nvSpPr>
            <p:spPr>
              <a:xfrm>
                <a:off x="927464" y="2661018"/>
                <a:ext cx="3350622" cy="718457"/>
              </a:xfrm>
              <a:prstGeom prst="rect">
                <a:avLst/>
              </a:prstGeom>
              <a:gradFill>
                <a:gsLst>
                  <a:gs pos="0">
                    <a:schemeClr val="accent1">
                      <a:lumMod val="45000"/>
                      <a:lumOff val="55000"/>
                    </a:schemeClr>
                  </a:gs>
                  <a:gs pos="45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694AB4C5-907B-1F95-3FFB-7C8CB7D07D96}"/>
                  </a:ext>
                </a:extLst>
              </p:cNvPr>
              <p:cNvSpPr/>
              <p:nvPr/>
            </p:nvSpPr>
            <p:spPr>
              <a:xfrm>
                <a:off x="927464" y="1528354"/>
                <a:ext cx="3350622" cy="718457"/>
              </a:xfrm>
              <a:prstGeom prst="rect">
                <a:avLst/>
              </a:prstGeom>
              <a:gradFill>
                <a:gsLst>
                  <a:gs pos="0">
                    <a:schemeClr val="accent1">
                      <a:lumMod val="45000"/>
                      <a:lumOff val="55000"/>
                    </a:schemeClr>
                  </a:gs>
                  <a:gs pos="45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762150C7-8CA0-204A-6961-A091D1F4F85D}"/>
                  </a:ext>
                </a:extLst>
              </p:cNvPr>
              <p:cNvSpPr txBox="1"/>
              <p:nvPr/>
            </p:nvSpPr>
            <p:spPr>
              <a:xfrm>
                <a:off x="881743" y="1099792"/>
                <a:ext cx="2410097" cy="4308231"/>
              </a:xfrm>
              <a:prstGeom prst="rect">
                <a:avLst/>
              </a:prstGeom>
              <a:noFill/>
            </p:spPr>
            <p:txBody>
              <a:bodyPr wrap="square" rtlCol="0">
                <a:normAutofit/>
              </a:bodyPr>
              <a:lstStyle/>
              <a:p>
                <a:pPr marL="285750" indent="-285750">
                  <a:lnSpc>
                    <a:spcPct val="390000"/>
                  </a:lnSpc>
                  <a:spcAft>
                    <a:spcPts val="600"/>
                  </a:spcAft>
                  <a:buFont typeface="Wingdings" panose="05000000000000000000" pitchFamily="2" charset="2"/>
                  <a:buChar char="u"/>
                </a:pPr>
                <a:r>
                  <a:rPr lang="en-US" altLang="zh-CN" sz="2000">
                    <a:solidFill>
                      <a:srgbClr val="12679D"/>
                    </a:solidFill>
                  </a:rPr>
                  <a:t>Background</a:t>
                </a:r>
              </a:p>
              <a:p>
                <a:pPr marL="285750" indent="-285750">
                  <a:lnSpc>
                    <a:spcPct val="390000"/>
                  </a:lnSpc>
                  <a:spcAft>
                    <a:spcPts val="600"/>
                  </a:spcAft>
                  <a:buFont typeface="Wingdings" panose="05000000000000000000" pitchFamily="2" charset="2"/>
                  <a:buChar char="u"/>
                </a:pPr>
                <a:r>
                  <a:rPr lang="en-US" altLang="zh-CN" sz="2000">
                    <a:solidFill>
                      <a:srgbClr val="12679D"/>
                    </a:solidFill>
                  </a:rPr>
                  <a:t>Overall scheme</a:t>
                </a:r>
              </a:p>
              <a:p>
                <a:pPr marL="285750" indent="-285750">
                  <a:lnSpc>
                    <a:spcPct val="390000"/>
                  </a:lnSpc>
                  <a:spcAft>
                    <a:spcPts val="600"/>
                  </a:spcAft>
                  <a:buFont typeface="Wingdings" panose="05000000000000000000" pitchFamily="2" charset="2"/>
                  <a:buChar char="u"/>
                </a:pPr>
                <a:r>
                  <a:rPr lang="en-US" altLang="zh-CN" sz="2000">
                    <a:solidFill>
                      <a:srgbClr val="12679D"/>
                    </a:solidFill>
                  </a:rPr>
                  <a:t>Specific algorithm</a:t>
                </a:r>
              </a:p>
              <a:p>
                <a:pPr marL="285750" indent="-285750">
                  <a:lnSpc>
                    <a:spcPct val="390000"/>
                  </a:lnSpc>
                  <a:spcAft>
                    <a:spcPts val="600"/>
                  </a:spcAft>
                  <a:buFont typeface="Wingdings" panose="05000000000000000000" pitchFamily="2" charset="2"/>
                  <a:buChar char="u"/>
                </a:pPr>
                <a:r>
                  <a:rPr lang="en-US" altLang="zh-CN" sz="2000">
                    <a:solidFill>
                      <a:srgbClr val="12679D"/>
                    </a:solidFill>
                  </a:rPr>
                  <a:t>Result &amp; Conclusion</a:t>
                </a:r>
                <a:endParaRPr lang="zh-CN" altLang="en-US" sz="2000">
                  <a:solidFill>
                    <a:srgbClr val="12679D"/>
                  </a:solidFill>
                </a:endParaRPr>
              </a:p>
            </p:txBody>
          </p:sp>
        </p:grpSp>
      </p:grpSp>
    </p:spTree>
    <p:extLst>
      <p:ext uri="{BB962C8B-B14F-4D97-AF65-F5344CB8AC3E}">
        <p14:creationId xmlns:p14="http://schemas.microsoft.com/office/powerpoint/2010/main" val="124891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标题 1">
            <a:extLst>
              <a:ext uri="{FF2B5EF4-FFF2-40B4-BE49-F238E27FC236}">
                <a16:creationId xmlns:a16="http://schemas.microsoft.com/office/drawing/2014/main" id="{F54F41E4-3717-A0C2-ED90-A5D02D97B140}"/>
              </a:ext>
            </a:extLst>
          </p:cNvPr>
          <p:cNvSpPr>
            <a:spLocks noGrp="1"/>
          </p:cNvSpPr>
          <p:nvPr>
            <p:ph type="title"/>
          </p:nvPr>
        </p:nvSpPr>
        <p:spPr>
          <a:xfrm>
            <a:off x="531223" y="426787"/>
            <a:ext cx="10515600" cy="508499"/>
          </a:xfrm>
        </p:spPr>
        <p:txBody>
          <a:bodyPr vert="horz" lIns="91440" tIns="45720" rIns="91440" bIns="45720" rtlCol="0" anchor="ctr">
            <a:normAutofit fontScale="90000"/>
          </a:bodyPr>
          <a:lstStyle/>
          <a:p>
            <a:pPr defTabSz="457200">
              <a:spcBef>
                <a:spcPct val="20000"/>
              </a:spcBef>
              <a:spcAft>
                <a:spcPts val="600"/>
              </a:spcAft>
              <a:buClr>
                <a:schemeClr val="tx1"/>
              </a:buClr>
              <a:buSzPct val="80000"/>
              <a:buFont typeface="Wingdings 3" panose="05040102010807070707" pitchFamily="18" charset="2"/>
            </a:pPr>
            <a:r>
              <a:rPr lang="en-US" altLang="zh-CN" sz="4800" b="1" dirty="0">
                <a:solidFill>
                  <a:srgbClr val="12679D"/>
                </a:solidFill>
                <a:latin typeface="Arial Narrow" panose="020B0606020202030204" pitchFamily="34" charset="0"/>
                <a:ea typeface="+mn-ea"/>
                <a:cs typeface="+mn-cs"/>
              </a:rPr>
              <a:t>Background</a:t>
            </a:r>
            <a:endParaRPr lang="zh-CN" altLang="en-US" sz="4800" b="1" dirty="0">
              <a:solidFill>
                <a:srgbClr val="12679D"/>
              </a:solidFill>
              <a:latin typeface="Arial Narrow" panose="020B0606020202030204" pitchFamily="34" charset="0"/>
              <a:ea typeface="+mn-ea"/>
              <a:cs typeface="+mn-cs"/>
            </a:endParaRPr>
          </a:p>
        </p:txBody>
      </p:sp>
      <p:sp>
        <p:nvSpPr>
          <p:cNvPr id="5" name="文本框 4">
            <a:extLst>
              <a:ext uri="{FF2B5EF4-FFF2-40B4-BE49-F238E27FC236}">
                <a16:creationId xmlns:a16="http://schemas.microsoft.com/office/drawing/2014/main" id="{CE59D289-C672-A289-6B95-BD19BC41D87A}"/>
              </a:ext>
            </a:extLst>
          </p:cNvPr>
          <p:cNvSpPr txBox="1"/>
          <p:nvPr/>
        </p:nvSpPr>
        <p:spPr>
          <a:xfrm>
            <a:off x="777830" y="4940347"/>
            <a:ext cx="11000558" cy="727571"/>
          </a:xfrm>
          <a:prstGeom prst="rect">
            <a:avLst/>
          </a:prstGeom>
          <a:noFill/>
        </p:spPr>
        <p:txBody>
          <a:bodyPr wrap="square">
            <a:spAutoFit/>
          </a:bodyPr>
          <a:lstStyle/>
          <a:p>
            <a:pPr>
              <a:lnSpc>
                <a:spcPct val="200000"/>
              </a:lnSpc>
            </a:pPr>
            <a:r>
              <a:rPr lang="en-US" altLang="zh-CN" sz="2400" b="1" dirty="0">
                <a:solidFill>
                  <a:srgbClr val="12679D"/>
                </a:solidFill>
              </a:rPr>
              <a:t>we proposed a line segment vectorization method based on semantic segmentation.</a:t>
            </a:r>
            <a:endParaRPr lang="zh-CN" altLang="en-US" sz="2400" b="1" dirty="0">
              <a:solidFill>
                <a:srgbClr val="12679D"/>
              </a:solidFill>
            </a:endParaRPr>
          </a:p>
        </p:txBody>
      </p:sp>
      <p:graphicFrame>
        <p:nvGraphicFramePr>
          <p:cNvPr id="9" name="文本框 3">
            <a:extLst>
              <a:ext uri="{FF2B5EF4-FFF2-40B4-BE49-F238E27FC236}">
                <a16:creationId xmlns:a16="http://schemas.microsoft.com/office/drawing/2014/main" id="{289929F7-86C0-1C27-6848-D34CDCB8B6A5}"/>
              </a:ext>
            </a:extLst>
          </p:cNvPr>
          <p:cNvGraphicFramePr/>
          <p:nvPr>
            <p:extLst>
              <p:ext uri="{D42A27DB-BD31-4B8C-83A1-F6EECF244321}">
                <p14:modId xmlns:p14="http://schemas.microsoft.com/office/powerpoint/2010/main" val="635171277"/>
              </p:ext>
            </p:extLst>
          </p:nvPr>
        </p:nvGraphicFramePr>
        <p:xfrm>
          <a:off x="899206" y="1568155"/>
          <a:ext cx="9940834" cy="2468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207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a:extLst>
              <a:ext uri="{FF2B5EF4-FFF2-40B4-BE49-F238E27FC236}">
                <a16:creationId xmlns:a16="http://schemas.microsoft.com/office/drawing/2014/main" id="{745FB07F-FE3E-CC10-1236-242DD10228A3}"/>
              </a:ext>
            </a:extLst>
          </p:cNvPr>
          <p:cNvSpPr txBox="1"/>
          <p:nvPr/>
        </p:nvSpPr>
        <p:spPr>
          <a:xfrm>
            <a:off x="759278" y="1474491"/>
            <a:ext cx="5628088" cy="371462"/>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4770" tIns="64770" rIns="64770" bIns="64770" numCol="1" spcCol="1270" anchor="ctr" anchorCtr="0">
            <a:noAutofit/>
          </a:bodyPr>
          <a:lstStyle>
            <a:defPPr>
              <a:defRPr lang="en-US"/>
            </a:defPPr>
            <a:lvl1pPr>
              <a:spcAft>
                <a:spcPts val="600"/>
              </a:spcAft>
            </a:lvl1pPr>
          </a:lstStyle>
          <a:p>
            <a:r>
              <a:rPr lang="en-US" altLang="zh-CN" dirty="0"/>
              <a:t>In order to achieve the target element extraction:</a:t>
            </a:r>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5">
            <a:extLst>
              <a:ext uri="{FF2B5EF4-FFF2-40B4-BE49-F238E27FC236}">
                <a16:creationId xmlns:a16="http://schemas.microsoft.com/office/drawing/2014/main" id="{3035BAE7-7DB0-153E-7F47-1E81ADFE9774}"/>
              </a:ext>
            </a:extLst>
          </p:cNvPr>
          <p:cNvSpPr txBox="1"/>
          <p:nvPr/>
        </p:nvSpPr>
        <p:spPr>
          <a:xfrm>
            <a:off x="759278" y="2267522"/>
            <a:ext cx="11157314" cy="646331"/>
          </a:xfrm>
          <a:prstGeom prst="rect">
            <a:avLst/>
          </a:prstGeom>
          <a:noFill/>
        </p:spPr>
        <p:txBody>
          <a:bodyPr wrap="square">
            <a:spAutoFit/>
          </a:bodyPr>
          <a:lstStyle/>
          <a:p>
            <a:pPr>
              <a:spcAft>
                <a:spcPts val="600"/>
              </a:spcAft>
            </a:pPr>
            <a:r>
              <a:rPr lang="en-US" altLang="zh-CN" dirty="0">
                <a:solidFill>
                  <a:srgbClr val="12679D"/>
                </a:solidFill>
              </a:rPr>
              <a:t>We use the feature extracted from a </a:t>
            </a:r>
            <a:r>
              <a:rPr lang="en-US" altLang="zh-CN" b="1" dirty="0">
                <a:solidFill>
                  <a:srgbClr val="12679D"/>
                </a:solidFill>
              </a:rPr>
              <a:t>non-local</a:t>
            </a:r>
            <a:r>
              <a:rPr lang="en-US" altLang="zh-CN" dirty="0">
                <a:solidFill>
                  <a:srgbClr val="12679D"/>
                </a:solidFill>
              </a:rPr>
              <a:t> semantic segmentation algorithm based on </a:t>
            </a:r>
            <a:r>
              <a:rPr lang="en-US" altLang="zh-CN" b="1" dirty="0">
                <a:solidFill>
                  <a:srgbClr val="12679D"/>
                </a:solidFill>
              </a:rPr>
              <a:t>dilated convolution </a:t>
            </a:r>
            <a:r>
              <a:rPr lang="en-US" altLang="zh-CN" dirty="0">
                <a:solidFill>
                  <a:srgbClr val="12679D"/>
                </a:solidFill>
              </a:rPr>
              <a:t>and </a:t>
            </a:r>
            <a:r>
              <a:rPr lang="en-US" altLang="zh-CN" b="1" dirty="0">
                <a:solidFill>
                  <a:srgbClr val="12679D"/>
                </a:solidFill>
              </a:rPr>
              <a:t>self-attention </a:t>
            </a:r>
            <a:r>
              <a:rPr lang="en-US" altLang="zh-CN" dirty="0">
                <a:solidFill>
                  <a:srgbClr val="12679D"/>
                </a:solidFill>
              </a:rPr>
              <a:t>to segment the lines and endpoints in the image.</a:t>
            </a:r>
            <a:endParaRPr lang="zh-CN" altLang="en-US" dirty="0">
              <a:solidFill>
                <a:srgbClr val="12679D"/>
              </a:solidFill>
            </a:endParaRPr>
          </a:p>
        </p:txBody>
      </p:sp>
      <p:sp>
        <p:nvSpPr>
          <p:cNvPr id="8" name="文本框 7">
            <a:extLst>
              <a:ext uri="{FF2B5EF4-FFF2-40B4-BE49-F238E27FC236}">
                <a16:creationId xmlns:a16="http://schemas.microsoft.com/office/drawing/2014/main" id="{A03B5652-0C1E-36EC-79D0-6E79A7C095EF}"/>
              </a:ext>
            </a:extLst>
          </p:cNvPr>
          <p:cNvSpPr txBox="1"/>
          <p:nvPr/>
        </p:nvSpPr>
        <p:spPr>
          <a:xfrm>
            <a:off x="759278" y="3575702"/>
            <a:ext cx="5628088" cy="369332"/>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p:spPr>
        <p:txBody>
          <a:bodyPr spcFirstLastPara="0" vert="horz" wrap="square" lIns="64770" tIns="64770" rIns="64770" bIns="64770" numCol="1" spcCol="1270" anchor="ctr" anchorCtr="0">
            <a:noAutofit/>
          </a:bodyPr>
          <a:lstStyle>
            <a:defPPr>
              <a:defRPr lang="en-US"/>
            </a:defPPr>
          </a:lstStyle>
          <a:p>
            <a:pPr>
              <a:spcAft>
                <a:spcPts val="600"/>
              </a:spcAft>
            </a:pPr>
            <a:r>
              <a:rPr lang="en-US" altLang="zh-CN" dirty="0"/>
              <a:t>In order to achieve the extracted element vectorization:</a:t>
            </a:r>
            <a:endParaRPr lang="zh-CN" altLang="en-US" dirty="0"/>
          </a:p>
        </p:txBody>
      </p:sp>
      <p:sp>
        <p:nvSpPr>
          <p:cNvPr id="10" name="文本框 9">
            <a:extLst>
              <a:ext uri="{FF2B5EF4-FFF2-40B4-BE49-F238E27FC236}">
                <a16:creationId xmlns:a16="http://schemas.microsoft.com/office/drawing/2014/main" id="{01DC8998-3D46-D4EB-A6D8-BD2CCDA6EFC7}"/>
              </a:ext>
            </a:extLst>
          </p:cNvPr>
          <p:cNvSpPr txBox="1"/>
          <p:nvPr/>
        </p:nvSpPr>
        <p:spPr>
          <a:xfrm>
            <a:off x="759278" y="4551447"/>
            <a:ext cx="10641331" cy="646331"/>
          </a:xfrm>
          <a:prstGeom prst="rect">
            <a:avLst/>
          </a:prstGeom>
          <a:noFill/>
        </p:spPr>
        <p:txBody>
          <a:bodyPr wrap="square">
            <a:spAutoFit/>
          </a:bodyPr>
          <a:lstStyle>
            <a:defPPr>
              <a:defRPr lang="en-US"/>
            </a:defPPr>
            <a:lvl1pPr>
              <a:defRPr>
                <a:solidFill>
                  <a:srgbClr val="12679D"/>
                </a:solidFill>
              </a:defRPr>
            </a:lvl1pPr>
          </a:lstStyle>
          <a:p>
            <a:pPr>
              <a:spcAft>
                <a:spcPts val="600"/>
              </a:spcAft>
            </a:pPr>
            <a:r>
              <a:rPr lang="en-US" altLang="zh-CN" dirty="0"/>
              <a:t>We use the Intersection over Union (IOU) to determine whether there is a line segment connection between the two points and finally realize the line element vectorization.</a:t>
            </a:r>
            <a:endParaRPr lang="zh-CN" altLang="en-US" dirty="0"/>
          </a:p>
        </p:txBody>
      </p:sp>
      <p:sp>
        <p:nvSpPr>
          <p:cNvPr id="11" name="标题 1">
            <a:extLst>
              <a:ext uri="{FF2B5EF4-FFF2-40B4-BE49-F238E27FC236}">
                <a16:creationId xmlns:a16="http://schemas.microsoft.com/office/drawing/2014/main" id="{7ADB88A4-DFE7-87F7-E346-00ECE3DBAAA6}"/>
              </a:ext>
            </a:extLst>
          </p:cNvPr>
          <p:cNvSpPr>
            <a:spLocks noGrp="1"/>
          </p:cNvSpPr>
          <p:nvPr>
            <p:ph type="title"/>
          </p:nvPr>
        </p:nvSpPr>
        <p:spPr>
          <a:xfrm>
            <a:off x="531223" y="426787"/>
            <a:ext cx="10515600" cy="508499"/>
          </a:xfrm>
        </p:spPr>
        <p:txBody>
          <a:bodyPr vert="horz" lIns="91440" tIns="45720" rIns="91440" bIns="45720" rtlCol="0" anchor="ctr">
            <a:normAutofit fontScale="90000"/>
          </a:bodyPr>
          <a:lstStyle/>
          <a:p>
            <a:pPr defTabSz="457200">
              <a:spcBef>
                <a:spcPct val="20000"/>
              </a:spcBef>
              <a:spcAft>
                <a:spcPts val="600"/>
              </a:spcAft>
              <a:buClr>
                <a:schemeClr val="tx1"/>
              </a:buClr>
              <a:buSzPct val="80000"/>
              <a:buFont typeface="Wingdings 3" panose="05040102010807070707" pitchFamily="18" charset="2"/>
            </a:pPr>
            <a:r>
              <a:rPr lang="en-US" altLang="zh-CN" sz="4800" b="1" dirty="0">
                <a:solidFill>
                  <a:srgbClr val="12679D"/>
                </a:solidFill>
                <a:latin typeface="Arial Narrow" panose="020B0606020202030204" pitchFamily="34" charset="0"/>
                <a:ea typeface="+mn-ea"/>
                <a:cs typeface="+mn-cs"/>
              </a:rPr>
              <a:t>Overall scheme</a:t>
            </a:r>
          </a:p>
        </p:txBody>
      </p:sp>
    </p:spTree>
    <p:extLst>
      <p:ext uri="{BB962C8B-B14F-4D97-AF65-F5344CB8AC3E}">
        <p14:creationId xmlns:p14="http://schemas.microsoft.com/office/powerpoint/2010/main" val="186092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a:extLst>
              <a:ext uri="{FF2B5EF4-FFF2-40B4-BE49-F238E27FC236}">
                <a16:creationId xmlns:a16="http://schemas.microsoft.com/office/drawing/2014/main" id="{3C9130E5-0242-4EB2-3E41-0AEA04E532D9}"/>
              </a:ext>
            </a:extLst>
          </p:cNvPr>
          <p:cNvGrpSpPr/>
          <p:nvPr/>
        </p:nvGrpSpPr>
        <p:grpSpPr>
          <a:xfrm>
            <a:off x="796835" y="1281112"/>
            <a:ext cx="6544490" cy="619534"/>
            <a:chOff x="1143001" y="1313769"/>
            <a:chExt cx="4767943" cy="508499"/>
          </a:xfrm>
        </p:grpSpPr>
        <p:sp>
          <p:nvSpPr>
            <p:cNvPr id="5" name="矩形: 圆角 4">
              <a:extLst>
                <a:ext uri="{FF2B5EF4-FFF2-40B4-BE49-F238E27FC236}">
                  <a16:creationId xmlns:a16="http://schemas.microsoft.com/office/drawing/2014/main" id="{90AD1D8C-ABF7-BAAA-7F3C-E1659FA3EADE}"/>
                </a:ext>
              </a:extLst>
            </p:cNvPr>
            <p:cNvSpPr/>
            <p:nvPr/>
          </p:nvSpPr>
          <p:spPr>
            <a:xfrm>
              <a:off x="1332411" y="1384663"/>
              <a:ext cx="4578532" cy="313509"/>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思想气泡: 云 8">
              <a:extLst>
                <a:ext uri="{FF2B5EF4-FFF2-40B4-BE49-F238E27FC236}">
                  <a16:creationId xmlns:a16="http://schemas.microsoft.com/office/drawing/2014/main" id="{636983AE-85A6-88F9-D7DF-99CEF85D71B7}"/>
                </a:ext>
              </a:extLst>
            </p:cNvPr>
            <p:cNvSpPr/>
            <p:nvPr/>
          </p:nvSpPr>
          <p:spPr>
            <a:xfrm>
              <a:off x="1143001" y="1313769"/>
              <a:ext cx="757646" cy="508499"/>
            </a:xfrm>
            <a:prstGeom prst="cloudCallou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1107D2B4-1D91-627D-92D6-42B0C0D84EC1}"/>
                </a:ext>
              </a:extLst>
            </p:cNvPr>
            <p:cNvSpPr txBox="1"/>
            <p:nvPr/>
          </p:nvSpPr>
          <p:spPr>
            <a:xfrm>
              <a:off x="1260568" y="1352958"/>
              <a:ext cx="4650376" cy="378924"/>
            </a:xfrm>
            <a:prstGeom prst="rect">
              <a:avLst/>
            </a:prstGeom>
            <a:noFill/>
          </p:spPr>
          <p:txBody>
            <a:bodyPr wrap="square" rtlCol="0">
              <a:spAutoFit/>
            </a:bodyPr>
            <a:lstStyle/>
            <a:p>
              <a:r>
                <a:rPr lang="en-US" altLang="zh-CN" sz="2400" dirty="0">
                  <a:solidFill>
                    <a:schemeClr val="bg1"/>
                  </a:solidFill>
                </a:rPr>
                <a:t>Why</a:t>
              </a:r>
              <a:r>
                <a:rPr lang="en-US" altLang="zh-CN" sz="2400" dirty="0"/>
                <a:t>    we use </a:t>
              </a:r>
              <a:r>
                <a:rPr lang="en-US" altLang="zh-CN" sz="2400" b="1" dirty="0"/>
                <a:t>semantic segmentation </a:t>
              </a:r>
              <a:r>
                <a:rPr lang="en-US" altLang="zh-CN" sz="2400" dirty="0"/>
                <a:t>algorithm </a:t>
              </a:r>
              <a:endParaRPr lang="zh-CN" altLang="en-US" sz="2400" dirty="0"/>
            </a:p>
          </p:txBody>
        </p:sp>
      </p:grpSp>
      <p:pic>
        <p:nvPicPr>
          <p:cNvPr id="14" name="图片 13">
            <a:extLst>
              <a:ext uri="{FF2B5EF4-FFF2-40B4-BE49-F238E27FC236}">
                <a16:creationId xmlns:a16="http://schemas.microsoft.com/office/drawing/2014/main" id="{F7DD2B45-F9BD-763F-9B66-860040404C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8129995" y="1970949"/>
            <a:ext cx="3378382" cy="1752079"/>
          </a:xfrm>
          <a:prstGeom prst="rect">
            <a:avLst/>
          </a:prstGeom>
          <a:noFill/>
          <a:ln>
            <a:noFill/>
          </a:ln>
        </p:spPr>
      </p:pic>
      <p:pic>
        <p:nvPicPr>
          <p:cNvPr id="16" name="图片 15" descr="文字图案&#10;&#10;低可信度描述已自动生成">
            <a:extLst>
              <a:ext uri="{FF2B5EF4-FFF2-40B4-BE49-F238E27FC236}">
                <a16:creationId xmlns:a16="http://schemas.microsoft.com/office/drawing/2014/main" id="{5C388B94-6F07-3322-A15C-2A589DECEE25}"/>
              </a:ext>
            </a:extLst>
          </p:cNvPr>
          <p:cNvPicPr>
            <a:picLocks noChangeAspect="1"/>
          </p:cNvPicPr>
          <p:nvPr/>
        </p:nvPicPr>
        <p:blipFill rotWithShape="1">
          <a:blip r:embed="rId4"/>
          <a:srcRect l="14343" t="6690" r="14525" b="9112"/>
          <a:stretch/>
        </p:blipFill>
        <p:spPr>
          <a:xfrm>
            <a:off x="6687730" y="1970949"/>
            <a:ext cx="1307188" cy="1752079"/>
          </a:xfrm>
          <a:prstGeom prst="rect">
            <a:avLst/>
          </a:prstGeom>
        </p:spPr>
      </p:pic>
      <p:sp>
        <p:nvSpPr>
          <p:cNvPr id="18" name="文本框 17">
            <a:extLst>
              <a:ext uri="{FF2B5EF4-FFF2-40B4-BE49-F238E27FC236}">
                <a16:creationId xmlns:a16="http://schemas.microsoft.com/office/drawing/2014/main" id="{D6365FCC-56E8-9C04-B099-6063B278E2AA}"/>
              </a:ext>
            </a:extLst>
          </p:cNvPr>
          <p:cNvSpPr txBox="1"/>
          <p:nvPr/>
        </p:nvSpPr>
        <p:spPr>
          <a:xfrm>
            <a:off x="1563257" y="2184095"/>
            <a:ext cx="3808784" cy="112274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dirty="0">
                <a:solidFill>
                  <a:srgbClr val="12679D"/>
                </a:solidFill>
              </a:rPr>
              <a:t>Noise in real scan samples</a:t>
            </a:r>
          </a:p>
          <a:p>
            <a:pPr marL="285750" indent="-285750">
              <a:lnSpc>
                <a:spcPct val="200000"/>
              </a:lnSpc>
              <a:buFont typeface="Arial" panose="020B0604020202020204" pitchFamily="34" charset="0"/>
              <a:buChar char="•"/>
            </a:pPr>
            <a:r>
              <a:rPr lang="en-US" altLang="zh-CN" dirty="0">
                <a:solidFill>
                  <a:srgbClr val="12679D"/>
                </a:solidFill>
              </a:rPr>
              <a:t>Intelligent distinguishing elements</a:t>
            </a:r>
          </a:p>
        </p:txBody>
      </p:sp>
      <p:grpSp>
        <p:nvGrpSpPr>
          <p:cNvPr id="40" name="组合 39">
            <a:extLst>
              <a:ext uri="{FF2B5EF4-FFF2-40B4-BE49-F238E27FC236}">
                <a16:creationId xmlns:a16="http://schemas.microsoft.com/office/drawing/2014/main" id="{02D3374F-F7DB-ABBC-6557-AC264C224474}"/>
              </a:ext>
            </a:extLst>
          </p:cNvPr>
          <p:cNvGrpSpPr/>
          <p:nvPr/>
        </p:nvGrpSpPr>
        <p:grpSpPr>
          <a:xfrm>
            <a:off x="796833" y="3940411"/>
            <a:ext cx="6820821" cy="619534"/>
            <a:chOff x="1143001" y="1313769"/>
            <a:chExt cx="4767943" cy="508499"/>
          </a:xfrm>
        </p:grpSpPr>
        <p:sp>
          <p:nvSpPr>
            <p:cNvPr id="42" name="矩形: 圆角 41">
              <a:extLst>
                <a:ext uri="{FF2B5EF4-FFF2-40B4-BE49-F238E27FC236}">
                  <a16:creationId xmlns:a16="http://schemas.microsoft.com/office/drawing/2014/main" id="{4CC68110-4CCE-6D70-F387-BF20580C05B8}"/>
                </a:ext>
              </a:extLst>
            </p:cNvPr>
            <p:cNvSpPr/>
            <p:nvPr/>
          </p:nvSpPr>
          <p:spPr>
            <a:xfrm>
              <a:off x="1332411" y="1384663"/>
              <a:ext cx="4578532" cy="313509"/>
            </a:xfrm>
            <a:prstGeom prst="round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思想气泡: 云 42">
              <a:extLst>
                <a:ext uri="{FF2B5EF4-FFF2-40B4-BE49-F238E27FC236}">
                  <a16:creationId xmlns:a16="http://schemas.microsoft.com/office/drawing/2014/main" id="{08FE2A9B-B173-2B7A-FBAB-EED09ECE31EB}"/>
                </a:ext>
              </a:extLst>
            </p:cNvPr>
            <p:cNvSpPr/>
            <p:nvPr/>
          </p:nvSpPr>
          <p:spPr>
            <a:xfrm>
              <a:off x="1143001" y="1313769"/>
              <a:ext cx="757646" cy="508499"/>
            </a:xfrm>
            <a:prstGeom prst="cloudCallou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文本框 43">
              <a:extLst>
                <a:ext uri="{FF2B5EF4-FFF2-40B4-BE49-F238E27FC236}">
                  <a16:creationId xmlns:a16="http://schemas.microsoft.com/office/drawing/2014/main" id="{958A97C2-25F1-6B3B-F748-F78C9CFBF7D1}"/>
                </a:ext>
              </a:extLst>
            </p:cNvPr>
            <p:cNvSpPr txBox="1"/>
            <p:nvPr/>
          </p:nvSpPr>
          <p:spPr>
            <a:xfrm>
              <a:off x="1260568" y="1352958"/>
              <a:ext cx="4650376" cy="378924"/>
            </a:xfrm>
            <a:prstGeom prst="rect">
              <a:avLst/>
            </a:prstGeom>
            <a:noFill/>
          </p:spPr>
          <p:txBody>
            <a:bodyPr wrap="square" rtlCol="0">
              <a:spAutoFit/>
            </a:bodyPr>
            <a:lstStyle/>
            <a:p>
              <a:r>
                <a:rPr lang="en-US" altLang="zh-CN" sz="2400" dirty="0">
                  <a:solidFill>
                    <a:schemeClr val="bg1"/>
                  </a:solidFill>
                </a:rPr>
                <a:t>Why</a:t>
              </a:r>
              <a:r>
                <a:rPr lang="en-US" altLang="zh-CN" sz="2400" dirty="0"/>
                <a:t>    we deploy </a:t>
              </a:r>
              <a:r>
                <a:rPr lang="en-US" altLang="zh-CN" sz="2400" b="1" dirty="0"/>
                <a:t>vectorization </a:t>
              </a:r>
              <a:r>
                <a:rPr lang="en-US" altLang="zh-CN" sz="2400" dirty="0"/>
                <a:t>after</a:t>
              </a:r>
              <a:r>
                <a:rPr lang="en-US" altLang="zh-CN" sz="2400" b="1" dirty="0"/>
                <a:t> segmentation</a:t>
              </a:r>
              <a:endParaRPr lang="zh-CN" altLang="en-US" sz="2400" b="1" dirty="0"/>
            </a:p>
          </p:txBody>
        </p:sp>
      </p:grpSp>
      <p:sp>
        <p:nvSpPr>
          <p:cNvPr id="45" name="文本框 44">
            <a:extLst>
              <a:ext uri="{FF2B5EF4-FFF2-40B4-BE49-F238E27FC236}">
                <a16:creationId xmlns:a16="http://schemas.microsoft.com/office/drawing/2014/main" id="{E68655A1-1B96-1F7A-46D1-95BD12FE6C4E}"/>
              </a:ext>
            </a:extLst>
          </p:cNvPr>
          <p:cNvSpPr txBox="1"/>
          <p:nvPr/>
        </p:nvSpPr>
        <p:spPr>
          <a:xfrm>
            <a:off x="1563256" y="4598573"/>
            <a:ext cx="6757784" cy="112274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altLang="zh-CN" dirty="0">
                <a:solidFill>
                  <a:srgbClr val="12679D"/>
                </a:solidFill>
              </a:rPr>
              <a:t>The result of the segmentation is a pixel binary image</a:t>
            </a:r>
          </a:p>
          <a:p>
            <a:pPr marL="285750" indent="-285750">
              <a:lnSpc>
                <a:spcPct val="200000"/>
              </a:lnSpc>
              <a:buFont typeface="Arial" panose="020B0604020202020204" pitchFamily="34" charset="0"/>
              <a:buChar char="•"/>
            </a:pPr>
            <a:r>
              <a:rPr lang="en-US" altLang="zh-CN" dirty="0">
                <a:solidFill>
                  <a:srgbClr val="12679D"/>
                </a:solidFill>
              </a:rPr>
              <a:t>The segmentation result of a line segment may have breakpoints</a:t>
            </a:r>
          </a:p>
        </p:txBody>
      </p:sp>
      <p:pic>
        <p:nvPicPr>
          <p:cNvPr id="46" name="图片 45" descr="图示&#10;&#10;中度可信度描述已自动生成">
            <a:extLst>
              <a:ext uri="{FF2B5EF4-FFF2-40B4-BE49-F238E27FC236}">
                <a16:creationId xmlns:a16="http://schemas.microsoft.com/office/drawing/2014/main" id="{C936E963-92F8-1C2D-7CBD-9DAD8D95B169}"/>
              </a:ext>
            </a:extLst>
          </p:cNvPr>
          <p:cNvPicPr>
            <a:picLocks noChangeAspect="1"/>
          </p:cNvPicPr>
          <p:nvPr/>
        </p:nvPicPr>
        <p:blipFill rotWithShape="1">
          <a:blip r:embed="rId5"/>
          <a:srcRect l="21111" t="31848" r="76633" b="58153"/>
          <a:stretch/>
        </p:blipFill>
        <p:spPr>
          <a:xfrm>
            <a:off x="9520247" y="4084568"/>
            <a:ext cx="485335" cy="2150751"/>
          </a:xfrm>
          <a:prstGeom prst="rect">
            <a:avLst/>
          </a:prstGeom>
        </p:spPr>
      </p:pic>
      <p:sp>
        <p:nvSpPr>
          <p:cNvPr id="47" name="标题 1">
            <a:extLst>
              <a:ext uri="{FF2B5EF4-FFF2-40B4-BE49-F238E27FC236}">
                <a16:creationId xmlns:a16="http://schemas.microsoft.com/office/drawing/2014/main" id="{3B8B3C43-EDB1-0C71-6C5E-DE60FDBC06C0}"/>
              </a:ext>
            </a:extLst>
          </p:cNvPr>
          <p:cNvSpPr>
            <a:spLocks noGrp="1"/>
          </p:cNvSpPr>
          <p:nvPr>
            <p:ph type="title"/>
          </p:nvPr>
        </p:nvSpPr>
        <p:spPr>
          <a:xfrm>
            <a:off x="531223" y="426787"/>
            <a:ext cx="10515600" cy="508499"/>
          </a:xfrm>
        </p:spPr>
        <p:txBody>
          <a:bodyPr vert="horz" lIns="91440" tIns="45720" rIns="91440" bIns="45720" rtlCol="0" anchor="ctr">
            <a:normAutofit fontScale="90000"/>
          </a:bodyPr>
          <a:lstStyle/>
          <a:p>
            <a:pPr defTabSz="457200">
              <a:spcBef>
                <a:spcPct val="20000"/>
              </a:spcBef>
              <a:spcAft>
                <a:spcPts val="600"/>
              </a:spcAft>
              <a:buClr>
                <a:schemeClr val="tx1"/>
              </a:buClr>
              <a:buSzPct val="80000"/>
              <a:buFont typeface="Wingdings 3" panose="05040102010807070707" pitchFamily="18" charset="2"/>
            </a:pPr>
            <a:r>
              <a:rPr lang="en-US" altLang="zh-CN" sz="4800" b="1" dirty="0">
                <a:solidFill>
                  <a:srgbClr val="12679D"/>
                </a:solidFill>
                <a:latin typeface="Arial Narrow" panose="020B0606020202030204" pitchFamily="34" charset="0"/>
                <a:ea typeface="+mn-ea"/>
                <a:cs typeface="+mn-cs"/>
              </a:rPr>
              <a:t>Overall scheme</a:t>
            </a:r>
          </a:p>
        </p:txBody>
      </p:sp>
    </p:spTree>
    <p:extLst>
      <p:ext uri="{BB962C8B-B14F-4D97-AF65-F5344CB8AC3E}">
        <p14:creationId xmlns:p14="http://schemas.microsoft.com/office/powerpoint/2010/main" val="49499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标题 1">
            <a:extLst>
              <a:ext uri="{FF2B5EF4-FFF2-40B4-BE49-F238E27FC236}">
                <a16:creationId xmlns:a16="http://schemas.microsoft.com/office/drawing/2014/main" id="{CE83D586-225D-970D-67AD-69A5DB2C959A}"/>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Specific algorithm</a:t>
            </a:r>
          </a:p>
        </p:txBody>
      </p:sp>
      <p:sp>
        <p:nvSpPr>
          <p:cNvPr id="52" name="文本框 51">
            <a:extLst>
              <a:ext uri="{FF2B5EF4-FFF2-40B4-BE49-F238E27FC236}">
                <a16:creationId xmlns:a16="http://schemas.microsoft.com/office/drawing/2014/main" id="{D1B8BA54-2103-04A7-A4AA-DF4B947D5C0C}"/>
              </a:ext>
            </a:extLst>
          </p:cNvPr>
          <p:cNvSpPr txBox="1"/>
          <p:nvPr/>
        </p:nvSpPr>
        <p:spPr>
          <a:xfrm>
            <a:off x="880988" y="1014604"/>
            <a:ext cx="4521005" cy="461665"/>
          </a:xfrm>
          <a:prstGeom prst="rect">
            <a:avLst/>
          </a:prstGeom>
          <a:noFill/>
        </p:spPr>
        <p:txBody>
          <a:bodyPr wrap="square">
            <a:spAutoFit/>
          </a:bodyPr>
          <a:lstStyle/>
          <a:p>
            <a:r>
              <a:rPr lang="en-US" altLang="zh-CN" sz="2400" dirty="0">
                <a:solidFill>
                  <a:srgbClr val="12679D"/>
                </a:solidFill>
              </a:rPr>
              <a:t>A. Semantic segmentation</a:t>
            </a:r>
            <a:endParaRPr lang="zh-CN" altLang="en-US" sz="2400" dirty="0">
              <a:solidFill>
                <a:srgbClr val="12679D"/>
              </a:solidFill>
            </a:endParaRPr>
          </a:p>
        </p:txBody>
      </p:sp>
      <p:sp>
        <p:nvSpPr>
          <p:cNvPr id="53" name="文本框 52">
            <a:extLst>
              <a:ext uri="{FF2B5EF4-FFF2-40B4-BE49-F238E27FC236}">
                <a16:creationId xmlns:a16="http://schemas.microsoft.com/office/drawing/2014/main" id="{6C64ADD4-E687-9630-BE02-47E0FE96A9BC}"/>
              </a:ext>
            </a:extLst>
          </p:cNvPr>
          <p:cNvSpPr txBox="1"/>
          <p:nvPr/>
        </p:nvSpPr>
        <p:spPr>
          <a:xfrm>
            <a:off x="880988" y="1607124"/>
            <a:ext cx="9910690" cy="677108"/>
          </a:xfrm>
          <a:prstGeom prst="rect">
            <a:avLst/>
          </a:prstGeom>
          <a:noFill/>
        </p:spPr>
        <p:txBody>
          <a:bodyPr wrap="square">
            <a:spAutoFit/>
          </a:bodyPr>
          <a:lstStyle/>
          <a:p>
            <a:r>
              <a:rPr lang="en-US" altLang="zh-CN" sz="2000" dirty="0">
                <a:solidFill>
                  <a:srgbClr val="12679D"/>
                </a:solidFill>
              </a:rPr>
              <a:t>In</a:t>
            </a:r>
            <a:r>
              <a:rPr lang="en-US" altLang="zh-CN" dirty="0">
                <a:solidFill>
                  <a:srgbClr val="12679D"/>
                </a:solidFill>
              </a:rPr>
              <a:t> order to achieve more accurate segmentation of engineering drawings line segments, the algorithm mainly needs to solve two problems of unbalanced distribution. </a:t>
            </a:r>
            <a:endParaRPr lang="zh-CN" altLang="en-US" dirty="0">
              <a:solidFill>
                <a:srgbClr val="12679D"/>
              </a:solidFill>
            </a:endParaRPr>
          </a:p>
        </p:txBody>
      </p:sp>
      <p:sp>
        <p:nvSpPr>
          <p:cNvPr id="54" name="文本框 53">
            <a:extLst>
              <a:ext uri="{FF2B5EF4-FFF2-40B4-BE49-F238E27FC236}">
                <a16:creationId xmlns:a16="http://schemas.microsoft.com/office/drawing/2014/main" id="{DDE8461B-206F-7D43-A185-A045751515E2}"/>
              </a:ext>
            </a:extLst>
          </p:cNvPr>
          <p:cNvSpPr txBox="1"/>
          <p:nvPr/>
        </p:nvSpPr>
        <p:spPr>
          <a:xfrm>
            <a:off x="880988" y="2835309"/>
            <a:ext cx="2912013" cy="369332"/>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defPPr>
              <a:defRPr lang="en-US"/>
            </a:defPPr>
            <a:lvl1pPr>
              <a:defRPr>
                <a:solidFill>
                  <a:schemeClr val="accent5">
                    <a:lumMod val="50000"/>
                  </a:schemeClr>
                </a:solidFill>
              </a:defRPr>
            </a:lvl1pPr>
          </a:lstStyle>
          <a:p>
            <a:r>
              <a:rPr lang="en-US" altLang="zh-CN" dirty="0"/>
              <a:t>Foreground and background</a:t>
            </a:r>
            <a:endParaRPr lang="zh-CN" altLang="en-US" dirty="0"/>
          </a:p>
        </p:txBody>
      </p:sp>
      <p:sp>
        <p:nvSpPr>
          <p:cNvPr id="55" name="文本框 54">
            <a:extLst>
              <a:ext uri="{FF2B5EF4-FFF2-40B4-BE49-F238E27FC236}">
                <a16:creationId xmlns:a16="http://schemas.microsoft.com/office/drawing/2014/main" id="{DFA530BA-39CD-67F5-C637-F654B80D9273}"/>
              </a:ext>
            </a:extLst>
          </p:cNvPr>
          <p:cNvSpPr txBox="1"/>
          <p:nvPr/>
        </p:nvSpPr>
        <p:spPr>
          <a:xfrm>
            <a:off x="880988" y="3495543"/>
            <a:ext cx="6420144" cy="923330"/>
          </a:xfrm>
          <a:prstGeom prst="rect">
            <a:avLst/>
          </a:prstGeom>
          <a:noFill/>
        </p:spPr>
        <p:txBody>
          <a:bodyPr wrap="square">
            <a:spAutoFit/>
          </a:bodyPr>
          <a:lstStyle/>
          <a:p>
            <a:r>
              <a:rPr lang="en-US" altLang="zh-CN" dirty="0">
                <a:solidFill>
                  <a:srgbClr val="12679D"/>
                </a:solidFill>
              </a:rPr>
              <a:t>Foreground pixels in an image are typically </a:t>
            </a:r>
            <a:r>
              <a:rPr lang="en-US" altLang="zh-CN" b="1" dirty="0">
                <a:solidFill>
                  <a:srgbClr val="12679D"/>
                </a:solidFill>
              </a:rPr>
              <a:t>one-hundredth</a:t>
            </a:r>
            <a:r>
              <a:rPr lang="en-US" altLang="zh-CN" dirty="0">
                <a:solidFill>
                  <a:srgbClr val="12679D"/>
                </a:solidFill>
              </a:rPr>
              <a:t> the number of background pixels but spread over an area nearly </a:t>
            </a:r>
            <a:r>
              <a:rPr lang="en-US" altLang="zh-CN" b="1" dirty="0">
                <a:solidFill>
                  <a:srgbClr val="12679D"/>
                </a:solidFill>
              </a:rPr>
              <a:t>half</a:t>
            </a:r>
            <a:r>
              <a:rPr lang="en-US" altLang="zh-CN" dirty="0">
                <a:solidFill>
                  <a:srgbClr val="12679D"/>
                </a:solidFill>
              </a:rPr>
              <a:t> the size.</a:t>
            </a:r>
            <a:endParaRPr lang="zh-CN" altLang="en-US" dirty="0"/>
          </a:p>
        </p:txBody>
      </p:sp>
      <p:sp>
        <p:nvSpPr>
          <p:cNvPr id="56" name="文本框 55">
            <a:extLst>
              <a:ext uri="{FF2B5EF4-FFF2-40B4-BE49-F238E27FC236}">
                <a16:creationId xmlns:a16="http://schemas.microsoft.com/office/drawing/2014/main" id="{87AB33D6-B564-C1ED-F74E-4F0BCAB5B7DD}"/>
              </a:ext>
            </a:extLst>
          </p:cNvPr>
          <p:cNvSpPr txBox="1"/>
          <p:nvPr/>
        </p:nvSpPr>
        <p:spPr>
          <a:xfrm>
            <a:off x="880987" y="5250876"/>
            <a:ext cx="6926581" cy="923330"/>
          </a:xfrm>
          <a:prstGeom prst="rect">
            <a:avLst/>
          </a:prstGeom>
          <a:noFill/>
        </p:spPr>
        <p:txBody>
          <a:bodyPr wrap="square">
            <a:spAutoFit/>
          </a:bodyPr>
          <a:lstStyle/>
          <a:p>
            <a:r>
              <a:rPr lang="en-US" altLang="zh-CN" dirty="0">
                <a:solidFill>
                  <a:srgbClr val="12679D"/>
                </a:solidFill>
              </a:rPr>
              <a:t>The line segments are long and thin, with different distributions in the </a:t>
            </a:r>
            <a:r>
              <a:rPr lang="en-US" altLang="zh-CN" b="1" dirty="0">
                <a:solidFill>
                  <a:srgbClr val="12679D"/>
                </a:solidFill>
              </a:rPr>
              <a:t>horizontal and vertical </a:t>
            </a:r>
            <a:r>
              <a:rPr lang="en-US" altLang="zh-CN" dirty="0">
                <a:solidFill>
                  <a:srgbClr val="12679D"/>
                </a:solidFill>
              </a:rPr>
              <a:t>directions, which is empty in the large receptive field and is not suitable for common rectangular convolutions.</a:t>
            </a:r>
            <a:endParaRPr lang="zh-CN" altLang="en-US" dirty="0"/>
          </a:p>
        </p:txBody>
      </p:sp>
      <p:pic>
        <p:nvPicPr>
          <p:cNvPr id="57" name="图片 56">
            <a:extLst>
              <a:ext uri="{FF2B5EF4-FFF2-40B4-BE49-F238E27FC236}">
                <a16:creationId xmlns:a16="http://schemas.microsoft.com/office/drawing/2014/main" id="{BF6C1549-8FEF-0DD9-B2BC-B2EC810A04F0}"/>
              </a:ext>
            </a:extLst>
          </p:cNvPr>
          <p:cNvPicPr>
            <a:picLocks noChangeAspect="1"/>
          </p:cNvPicPr>
          <p:nvPr/>
        </p:nvPicPr>
        <p:blipFill>
          <a:blip r:embed="rId3">
            <a:extLst>
              <a:ext uri="{BEBA8EAE-BF5A-486C-A8C5-ECC9F3942E4B}">
                <a14:imgProps xmlns:a14="http://schemas.microsoft.com/office/drawing/2010/main">
                  <a14:imgLayer r:embed="rId4">
                    <a14:imgEffect>
                      <a14:saturation sat="185000"/>
                    </a14:imgEffect>
                  </a14:imgLayer>
                </a14:imgProps>
              </a:ext>
            </a:extLst>
          </a:blip>
          <a:stretch>
            <a:fillRect/>
          </a:stretch>
        </p:blipFill>
        <p:spPr>
          <a:xfrm>
            <a:off x="9727808" y="2651760"/>
            <a:ext cx="2314134" cy="2314134"/>
          </a:xfrm>
          <a:prstGeom prst="rect">
            <a:avLst/>
          </a:prstGeom>
        </p:spPr>
      </p:pic>
      <p:pic>
        <p:nvPicPr>
          <p:cNvPr id="58" name="图片 57" descr="图示&#10;&#10;描述已自动生成">
            <a:extLst>
              <a:ext uri="{FF2B5EF4-FFF2-40B4-BE49-F238E27FC236}">
                <a16:creationId xmlns:a16="http://schemas.microsoft.com/office/drawing/2014/main" id="{5C04B89C-E305-A745-EED7-1236021FE396}"/>
              </a:ext>
            </a:extLst>
          </p:cNvPr>
          <p:cNvPicPr>
            <a:picLocks noChangeAspect="1"/>
          </p:cNvPicPr>
          <p:nvPr/>
        </p:nvPicPr>
        <p:blipFill>
          <a:blip r:embed="rId5"/>
          <a:stretch>
            <a:fillRect/>
          </a:stretch>
        </p:blipFill>
        <p:spPr>
          <a:xfrm>
            <a:off x="7301132" y="2651760"/>
            <a:ext cx="2314134" cy="2314134"/>
          </a:xfrm>
          <a:prstGeom prst="rect">
            <a:avLst/>
          </a:prstGeom>
        </p:spPr>
      </p:pic>
      <p:sp>
        <p:nvSpPr>
          <p:cNvPr id="59" name="文本框 58">
            <a:extLst>
              <a:ext uri="{FF2B5EF4-FFF2-40B4-BE49-F238E27FC236}">
                <a16:creationId xmlns:a16="http://schemas.microsoft.com/office/drawing/2014/main" id="{9B89EC0A-85C2-6E44-325D-08976C2BCFD5}"/>
              </a:ext>
            </a:extLst>
          </p:cNvPr>
          <p:cNvSpPr txBox="1"/>
          <p:nvPr/>
        </p:nvSpPr>
        <p:spPr>
          <a:xfrm>
            <a:off x="875710" y="4523992"/>
            <a:ext cx="2912013" cy="369332"/>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defPPr>
              <a:defRPr lang="en-US"/>
            </a:defPPr>
            <a:lvl1pPr>
              <a:defRPr>
                <a:solidFill>
                  <a:schemeClr val="accent5">
                    <a:lumMod val="50000"/>
                  </a:schemeClr>
                </a:solidFill>
              </a:defRPr>
            </a:lvl1pPr>
          </a:lstStyle>
          <a:p>
            <a:r>
              <a:rPr lang="en-US" altLang="zh-CN" dirty="0"/>
              <a:t>Horizontal and vertical </a:t>
            </a:r>
            <a:endParaRPr lang="zh-CN" altLang="en-US" dirty="0"/>
          </a:p>
        </p:txBody>
      </p:sp>
      <p:sp>
        <p:nvSpPr>
          <p:cNvPr id="60" name="文本框 59">
            <a:extLst>
              <a:ext uri="{FF2B5EF4-FFF2-40B4-BE49-F238E27FC236}">
                <a16:creationId xmlns:a16="http://schemas.microsoft.com/office/drawing/2014/main" id="{94EDEE09-A6CE-1708-016C-4C66309FF63E}"/>
              </a:ext>
            </a:extLst>
          </p:cNvPr>
          <p:cNvSpPr txBox="1"/>
          <p:nvPr/>
        </p:nvSpPr>
        <p:spPr>
          <a:xfrm>
            <a:off x="8025618" y="5066210"/>
            <a:ext cx="1019908" cy="369332"/>
          </a:xfrm>
          <a:prstGeom prst="rect">
            <a:avLst/>
          </a:prstGeom>
          <a:noFill/>
        </p:spPr>
        <p:txBody>
          <a:bodyPr wrap="square" rtlCol="0">
            <a:spAutoFit/>
          </a:bodyPr>
          <a:lstStyle/>
          <a:p>
            <a:r>
              <a:rPr lang="en-US" altLang="zh-CN" dirty="0"/>
              <a:t>Origin</a:t>
            </a:r>
            <a:endParaRPr lang="zh-CN" altLang="en-US" dirty="0"/>
          </a:p>
        </p:txBody>
      </p:sp>
      <p:sp>
        <p:nvSpPr>
          <p:cNvPr id="61" name="文本框 60">
            <a:extLst>
              <a:ext uri="{FF2B5EF4-FFF2-40B4-BE49-F238E27FC236}">
                <a16:creationId xmlns:a16="http://schemas.microsoft.com/office/drawing/2014/main" id="{7388A74F-813B-8C47-93BE-B0496672B4F8}"/>
              </a:ext>
            </a:extLst>
          </p:cNvPr>
          <p:cNvSpPr txBox="1"/>
          <p:nvPr/>
        </p:nvSpPr>
        <p:spPr>
          <a:xfrm>
            <a:off x="10328198" y="5066210"/>
            <a:ext cx="1437250" cy="369332"/>
          </a:xfrm>
          <a:prstGeom prst="rect">
            <a:avLst/>
          </a:prstGeom>
          <a:noFill/>
        </p:spPr>
        <p:txBody>
          <a:bodyPr wrap="square" rtlCol="0">
            <a:spAutoFit/>
          </a:bodyPr>
          <a:lstStyle/>
          <a:p>
            <a:r>
              <a:rPr lang="en-US" altLang="zh-CN" dirty="0"/>
              <a:t>Ground truth</a:t>
            </a:r>
            <a:endParaRPr lang="zh-CN" altLang="en-US" dirty="0"/>
          </a:p>
        </p:txBody>
      </p:sp>
    </p:spTree>
    <p:extLst>
      <p:ext uri="{BB962C8B-B14F-4D97-AF65-F5344CB8AC3E}">
        <p14:creationId xmlns:p14="http://schemas.microsoft.com/office/powerpoint/2010/main" val="916337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6FFA4CE1-7665-F0D6-EA5F-248C399E2B58}"/>
              </a:ext>
            </a:extLst>
          </p:cNvPr>
          <p:cNvSpPr txBox="1"/>
          <p:nvPr/>
        </p:nvSpPr>
        <p:spPr>
          <a:xfrm>
            <a:off x="880988" y="1014604"/>
            <a:ext cx="4521005" cy="461665"/>
          </a:xfrm>
          <a:prstGeom prst="rect">
            <a:avLst/>
          </a:prstGeom>
          <a:noFill/>
        </p:spPr>
        <p:txBody>
          <a:bodyPr wrap="square">
            <a:spAutoFit/>
          </a:bodyPr>
          <a:lstStyle/>
          <a:p>
            <a:r>
              <a:rPr lang="en-US" altLang="zh-CN" sz="2400" dirty="0">
                <a:solidFill>
                  <a:srgbClr val="12679D"/>
                </a:solidFill>
              </a:rPr>
              <a:t>A. Semantic segmentation</a:t>
            </a:r>
            <a:endParaRPr lang="zh-CN" altLang="en-US" sz="2400" dirty="0">
              <a:solidFill>
                <a:srgbClr val="12679D"/>
              </a:solidFill>
            </a:endParaRPr>
          </a:p>
        </p:txBody>
      </p:sp>
      <p:sp>
        <p:nvSpPr>
          <p:cNvPr id="4" name="文本框 3">
            <a:extLst>
              <a:ext uri="{FF2B5EF4-FFF2-40B4-BE49-F238E27FC236}">
                <a16:creationId xmlns:a16="http://schemas.microsoft.com/office/drawing/2014/main" id="{C959CACA-5868-AF90-9203-BABF6A2CEE7E}"/>
              </a:ext>
            </a:extLst>
          </p:cNvPr>
          <p:cNvSpPr txBox="1"/>
          <p:nvPr/>
        </p:nvSpPr>
        <p:spPr>
          <a:xfrm>
            <a:off x="818565" y="1618459"/>
            <a:ext cx="1175238" cy="369332"/>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defPPr>
              <a:defRPr lang="en-US"/>
            </a:defPPr>
            <a:lvl1pPr>
              <a:defRPr sz="2400">
                <a:solidFill>
                  <a:schemeClr val="accent5">
                    <a:lumMod val="50000"/>
                  </a:schemeClr>
                </a:solidFill>
              </a:defRPr>
            </a:lvl1pPr>
          </a:lstStyle>
          <a:p>
            <a:r>
              <a:rPr lang="en-US" altLang="zh-CN" sz="1800" dirty="0"/>
              <a:t>L</a:t>
            </a:r>
            <a:r>
              <a:rPr lang="zh-CN" altLang="en-US" sz="1800" dirty="0"/>
              <a:t>ayer unit</a:t>
            </a:r>
          </a:p>
        </p:txBody>
      </p:sp>
      <p:sp>
        <p:nvSpPr>
          <p:cNvPr id="5" name="文本框 4">
            <a:extLst>
              <a:ext uri="{FF2B5EF4-FFF2-40B4-BE49-F238E27FC236}">
                <a16:creationId xmlns:a16="http://schemas.microsoft.com/office/drawing/2014/main" id="{A9DFF0E4-F7C5-8C82-5158-5F33AB1A28D4}"/>
              </a:ext>
            </a:extLst>
          </p:cNvPr>
          <p:cNvSpPr txBox="1"/>
          <p:nvPr/>
        </p:nvSpPr>
        <p:spPr>
          <a:xfrm>
            <a:off x="818565" y="3059668"/>
            <a:ext cx="1505828" cy="369332"/>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defPPr>
              <a:defRPr lang="en-US"/>
            </a:defPPr>
            <a:lvl1pPr>
              <a:defRPr>
                <a:solidFill>
                  <a:schemeClr val="accent5">
                    <a:lumMod val="50000"/>
                  </a:schemeClr>
                </a:solidFill>
              </a:defRPr>
            </a:lvl1pPr>
          </a:lstStyle>
          <a:p>
            <a:r>
              <a:rPr lang="en-US" altLang="zh-CN" dirty="0"/>
              <a:t>L</a:t>
            </a:r>
            <a:r>
              <a:rPr lang="zh-CN" altLang="en-US" dirty="0"/>
              <a:t>ayer</a:t>
            </a:r>
            <a:r>
              <a:rPr lang="en-US" altLang="zh-CN" dirty="0"/>
              <a:t>s</a:t>
            </a:r>
            <a:r>
              <a:rPr lang="zh-CN" altLang="en-US" dirty="0"/>
              <a:t> </a:t>
            </a:r>
            <a:r>
              <a:rPr lang="en-US" altLang="zh-CN" dirty="0"/>
              <a:t>block</a:t>
            </a:r>
            <a:endParaRPr lang="zh-CN" altLang="en-US" dirty="0"/>
          </a:p>
        </p:txBody>
      </p:sp>
      <p:pic>
        <p:nvPicPr>
          <p:cNvPr id="6" name="图片 5" descr="图片包含 游戏机&#10;&#10;描述已自动生成">
            <a:extLst>
              <a:ext uri="{FF2B5EF4-FFF2-40B4-BE49-F238E27FC236}">
                <a16:creationId xmlns:a16="http://schemas.microsoft.com/office/drawing/2014/main" id="{991C3CE1-CA6D-E715-3EED-7555EB8028C7}"/>
              </a:ext>
            </a:extLst>
          </p:cNvPr>
          <p:cNvPicPr>
            <a:picLocks noChangeAspect="1"/>
          </p:cNvPicPr>
          <p:nvPr/>
        </p:nvPicPr>
        <p:blipFill rotWithShape="1">
          <a:blip r:embed="rId3"/>
          <a:srcRect l="4601" t="4581" r="4648" b="8038"/>
          <a:stretch/>
        </p:blipFill>
        <p:spPr>
          <a:xfrm>
            <a:off x="9703358" y="1279003"/>
            <a:ext cx="1526345" cy="1417576"/>
          </a:xfrm>
          <a:prstGeom prst="rect">
            <a:avLst/>
          </a:prstGeom>
        </p:spPr>
      </p:pic>
      <p:sp>
        <p:nvSpPr>
          <p:cNvPr id="7" name="文本框 6">
            <a:extLst>
              <a:ext uri="{FF2B5EF4-FFF2-40B4-BE49-F238E27FC236}">
                <a16:creationId xmlns:a16="http://schemas.microsoft.com/office/drawing/2014/main" id="{5288C6A9-0518-5899-2039-8E815D5B8BAF}"/>
              </a:ext>
            </a:extLst>
          </p:cNvPr>
          <p:cNvSpPr txBox="1"/>
          <p:nvPr/>
        </p:nvSpPr>
        <p:spPr>
          <a:xfrm>
            <a:off x="818564" y="2057020"/>
            <a:ext cx="8416875" cy="923330"/>
          </a:xfrm>
          <a:prstGeom prst="rect">
            <a:avLst/>
          </a:prstGeom>
          <a:noFill/>
        </p:spPr>
        <p:txBody>
          <a:bodyPr wrap="square">
            <a:spAutoFit/>
          </a:bodyPr>
          <a:lstStyle/>
          <a:p>
            <a:r>
              <a:rPr lang="en-US" altLang="zh-CN" dirty="0">
                <a:solidFill>
                  <a:srgbClr val="12679D"/>
                </a:solidFill>
              </a:rPr>
              <a:t>In order to solve the sparse distribution of foreground pixels, we employ atrous convolution as our base convolution layer, which completes the aggregation of information through an expanded convolution kernel.</a:t>
            </a:r>
            <a:endParaRPr lang="zh-CN" altLang="en-US" dirty="0">
              <a:solidFill>
                <a:srgbClr val="12679D"/>
              </a:solidFill>
            </a:endParaRPr>
          </a:p>
        </p:txBody>
      </p:sp>
      <p:sp>
        <p:nvSpPr>
          <p:cNvPr id="8" name="文本框 7">
            <a:extLst>
              <a:ext uri="{FF2B5EF4-FFF2-40B4-BE49-F238E27FC236}">
                <a16:creationId xmlns:a16="http://schemas.microsoft.com/office/drawing/2014/main" id="{85938819-3356-64E9-2A96-FC0134936E26}"/>
              </a:ext>
            </a:extLst>
          </p:cNvPr>
          <p:cNvSpPr txBox="1"/>
          <p:nvPr/>
        </p:nvSpPr>
        <p:spPr>
          <a:xfrm>
            <a:off x="818563" y="3574368"/>
            <a:ext cx="9507123" cy="923330"/>
          </a:xfrm>
          <a:prstGeom prst="rect">
            <a:avLst/>
          </a:prstGeom>
          <a:noFill/>
        </p:spPr>
        <p:txBody>
          <a:bodyPr wrap="square">
            <a:spAutoFit/>
          </a:bodyPr>
          <a:lstStyle>
            <a:defPPr>
              <a:defRPr lang="en-US"/>
            </a:defPPr>
            <a:lvl1pPr>
              <a:defRPr>
                <a:solidFill>
                  <a:srgbClr val="12679D"/>
                </a:solidFill>
              </a:defRPr>
            </a:lvl1pPr>
          </a:lstStyle>
          <a:p>
            <a:r>
              <a:rPr lang="en-US" altLang="zh-CN" dirty="0"/>
              <a:t>The line segment area is not uniformly distributed along the x and y directions. In order to better extract the context in the line segment region, we use the context semantics module named OCR, which can redistribute the weights of features to enhance the utilization efficiency of features.</a:t>
            </a:r>
            <a:endParaRPr lang="zh-CN" altLang="en-US" dirty="0"/>
          </a:p>
        </p:txBody>
      </p:sp>
      <p:pic>
        <p:nvPicPr>
          <p:cNvPr id="9" name="Picture 2">
            <a:extLst>
              <a:ext uri="{FF2B5EF4-FFF2-40B4-BE49-F238E27FC236}">
                <a16:creationId xmlns:a16="http://schemas.microsoft.com/office/drawing/2014/main" id="{6CCB35EA-D8C3-83B6-39D0-F9EDCD6903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6000"/>
          <a:stretch/>
        </p:blipFill>
        <p:spPr bwMode="auto">
          <a:xfrm>
            <a:off x="2641952" y="4761122"/>
            <a:ext cx="6350412" cy="1530194"/>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4E0A99A4-BFA9-E311-7947-D1ED4D8986E0}"/>
              </a:ext>
            </a:extLst>
          </p:cNvPr>
          <p:cNvSpPr txBox="1"/>
          <p:nvPr/>
        </p:nvSpPr>
        <p:spPr>
          <a:xfrm>
            <a:off x="9486188" y="2809754"/>
            <a:ext cx="1960684" cy="369332"/>
          </a:xfrm>
          <a:prstGeom prst="rect">
            <a:avLst/>
          </a:prstGeom>
          <a:noFill/>
        </p:spPr>
        <p:txBody>
          <a:bodyPr wrap="square">
            <a:spAutoFit/>
          </a:bodyPr>
          <a:lstStyle/>
          <a:p>
            <a:r>
              <a:rPr lang="en-US" altLang="zh-CN" dirty="0" err="1"/>
              <a:t>atrous</a:t>
            </a:r>
            <a:r>
              <a:rPr lang="en-US" altLang="zh-CN" dirty="0"/>
              <a:t> convolution </a:t>
            </a:r>
            <a:endParaRPr lang="zh-CN" altLang="en-US" dirty="0"/>
          </a:p>
        </p:txBody>
      </p:sp>
      <p:sp>
        <p:nvSpPr>
          <p:cNvPr id="11" name="文本框 10">
            <a:extLst>
              <a:ext uri="{FF2B5EF4-FFF2-40B4-BE49-F238E27FC236}">
                <a16:creationId xmlns:a16="http://schemas.microsoft.com/office/drawing/2014/main" id="{AFF566A3-E27D-BAED-1445-B4110A4BD7CF}"/>
              </a:ext>
            </a:extLst>
          </p:cNvPr>
          <p:cNvSpPr txBox="1"/>
          <p:nvPr/>
        </p:nvSpPr>
        <p:spPr>
          <a:xfrm>
            <a:off x="3821136" y="6177994"/>
            <a:ext cx="4345158" cy="369332"/>
          </a:xfrm>
          <a:prstGeom prst="rect">
            <a:avLst/>
          </a:prstGeom>
          <a:noFill/>
        </p:spPr>
        <p:txBody>
          <a:bodyPr wrap="square">
            <a:spAutoFit/>
          </a:bodyPr>
          <a:lstStyle>
            <a:defPPr>
              <a:defRPr lang="en-US"/>
            </a:defPPr>
          </a:lstStyle>
          <a:p>
            <a:r>
              <a:rPr lang="en-US" altLang="zh-CN" dirty="0"/>
              <a:t>Object-Contextual Representations module</a:t>
            </a:r>
            <a:endParaRPr lang="zh-CN" altLang="en-US" dirty="0"/>
          </a:p>
        </p:txBody>
      </p:sp>
      <p:sp>
        <p:nvSpPr>
          <p:cNvPr id="12" name="标题 1">
            <a:extLst>
              <a:ext uri="{FF2B5EF4-FFF2-40B4-BE49-F238E27FC236}">
                <a16:creationId xmlns:a16="http://schemas.microsoft.com/office/drawing/2014/main" id="{C8A11376-9A84-48E8-3E44-A82BF6D66AC2}"/>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Specific algorithm</a:t>
            </a:r>
          </a:p>
        </p:txBody>
      </p:sp>
    </p:spTree>
    <p:extLst>
      <p:ext uri="{BB962C8B-B14F-4D97-AF65-F5344CB8AC3E}">
        <p14:creationId xmlns:p14="http://schemas.microsoft.com/office/powerpoint/2010/main" val="1731252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0C42FACC-073D-B76A-6965-4BC12C4FE400}"/>
              </a:ext>
            </a:extLst>
          </p:cNvPr>
          <p:cNvSpPr txBox="1"/>
          <p:nvPr/>
        </p:nvSpPr>
        <p:spPr>
          <a:xfrm>
            <a:off x="880988" y="1014604"/>
            <a:ext cx="5526846" cy="461665"/>
          </a:xfrm>
          <a:prstGeom prst="rect">
            <a:avLst/>
          </a:prstGeom>
          <a:noFill/>
        </p:spPr>
        <p:txBody>
          <a:bodyPr wrap="square">
            <a:spAutoFit/>
          </a:bodyPr>
          <a:lstStyle/>
          <a:p>
            <a:r>
              <a:rPr lang="en-US" altLang="zh-CN" sz="2400" dirty="0">
                <a:solidFill>
                  <a:srgbClr val="12679D"/>
                </a:solidFill>
              </a:rPr>
              <a:t>B. Element extraction and vectorization</a:t>
            </a:r>
            <a:endParaRPr lang="zh-CN" altLang="en-US" sz="2400" dirty="0">
              <a:solidFill>
                <a:srgbClr val="12679D"/>
              </a:solidFill>
            </a:endParaRPr>
          </a:p>
        </p:txBody>
      </p:sp>
      <p:sp>
        <p:nvSpPr>
          <p:cNvPr id="4" name="文本框 3">
            <a:extLst>
              <a:ext uri="{FF2B5EF4-FFF2-40B4-BE49-F238E27FC236}">
                <a16:creationId xmlns:a16="http://schemas.microsoft.com/office/drawing/2014/main" id="{13F4FFBD-DA9E-F5C6-490F-43BB74FC7E9F}"/>
              </a:ext>
            </a:extLst>
          </p:cNvPr>
          <p:cNvSpPr txBox="1"/>
          <p:nvPr/>
        </p:nvSpPr>
        <p:spPr>
          <a:xfrm>
            <a:off x="1000564" y="1922950"/>
            <a:ext cx="10105879" cy="646331"/>
          </a:xfrm>
          <a:prstGeom prst="rect">
            <a:avLst/>
          </a:prstGeom>
          <a:noFill/>
        </p:spPr>
        <p:txBody>
          <a:bodyPr wrap="square">
            <a:spAutoFit/>
          </a:bodyPr>
          <a:lstStyle/>
          <a:p>
            <a:r>
              <a:rPr lang="en-US" altLang="zh-CN" dirty="0">
                <a:solidFill>
                  <a:srgbClr val="12679D"/>
                </a:solidFill>
              </a:rPr>
              <a:t>We can abstract the line segment into </a:t>
            </a:r>
            <a:r>
              <a:rPr lang="en-US" altLang="zh-CN" b="1" dirty="0">
                <a:solidFill>
                  <a:srgbClr val="12679D"/>
                </a:solidFill>
              </a:rPr>
              <a:t>a collection of multiple points</a:t>
            </a:r>
            <a:r>
              <a:rPr lang="en-US" altLang="zh-CN" dirty="0">
                <a:solidFill>
                  <a:srgbClr val="12679D"/>
                </a:solidFill>
              </a:rPr>
              <a:t>, and the connection between the two points clearly state that the mask bitmap between the two points is activated.</a:t>
            </a:r>
            <a:endParaRPr lang="zh-CN" altLang="en-US" dirty="0">
              <a:solidFill>
                <a:srgbClr val="12679D"/>
              </a:solidFill>
            </a:endParaRPr>
          </a:p>
        </p:txBody>
      </p:sp>
      <p:pic>
        <p:nvPicPr>
          <p:cNvPr id="5" name="图片 4" descr="图示&#10;&#10;中度可信度描述已自动生成">
            <a:extLst>
              <a:ext uri="{FF2B5EF4-FFF2-40B4-BE49-F238E27FC236}">
                <a16:creationId xmlns:a16="http://schemas.microsoft.com/office/drawing/2014/main" id="{188A96FC-ED1A-F6C7-6466-8BD63C64BAC4}"/>
              </a:ext>
            </a:extLst>
          </p:cNvPr>
          <p:cNvPicPr>
            <a:picLocks noChangeAspect="1"/>
          </p:cNvPicPr>
          <p:nvPr/>
        </p:nvPicPr>
        <p:blipFill rotWithShape="1">
          <a:blip r:embed="rId3"/>
          <a:srcRect l="805" t="70704" r="88682" b="1796"/>
          <a:stretch/>
        </p:blipFill>
        <p:spPr>
          <a:xfrm>
            <a:off x="9985050" y="4097928"/>
            <a:ext cx="667348" cy="1745468"/>
          </a:xfrm>
          <a:prstGeom prst="rect">
            <a:avLst/>
          </a:prstGeom>
        </p:spPr>
      </p:pic>
      <p:pic>
        <p:nvPicPr>
          <p:cNvPr id="6" name="图片 5" descr="图示&#10;&#10;描述已自动生成">
            <a:extLst>
              <a:ext uri="{FF2B5EF4-FFF2-40B4-BE49-F238E27FC236}">
                <a16:creationId xmlns:a16="http://schemas.microsoft.com/office/drawing/2014/main" id="{E5A435D3-191F-FB2B-DC0C-24E55D0E7966}"/>
              </a:ext>
            </a:extLst>
          </p:cNvPr>
          <p:cNvPicPr>
            <a:picLocks noChangeAspect="1"/>
          </p:cNvPicPr>
          <p:nvPr/>
        </p:nvPicPr>
        <p:blipFill rotWithShape="1">
          <a:blip r:embed="rId4"/>
          <a:srcRect t="68751" r="88053"/>
          <a:stretch/>
        </p:blipFill>
        <p:spPr>
          <a:xfrm>
            <a:off x="8217725" y="4097928"/>
            <a:ext cx="667349" cy="1745468"/>
          </a:xfrm>
          <a:prstGeom prst="rect">
            <a:avLst/>
          </a:prstGeom>
        </p:spPr>
      </p:pic>
      <p:sp>
        <p:nvSpPr>
          <p:cNvPr id="7" name="文本框 6">
            <a:extLst>
              <a:ext uri="{FF2B5EF4-FFF2-40B4-BE49-F238E27FC236}">
                <a16:creationId xmlns:a16="http://schemas.microsoft.com/office/drawing/2014/main" id="{114FFFAF-5D0E-1332-F90A-B73EFD6E9785}"/>
              </a:ext>
            </a:extLst>
          </p:cNvPr>
          <p:cNvSpPr txBox="1"/>
          <p:nvPr/>
        </p:nvSpPr>
        <p:spPr>
          <a:xfrm>
            <a:off x="1000564" y="4097928"/>
            <a:ext cx="6784536" cy="1676741"/>
          </a:xfrm>
          <a:prstGeom prst="rect">
            <a:avLst/>
          </a:prstGeom>
          <a:noFill/>
        </p:spPr>
        <p:txBody>
          <a:bodyPr wrap="square">
            <a:spAutoFit/>
          </a:bodyPr>
          <a:lstStyle/>
          <a:p>
            <a:pPr>
              <a:lnSpc>
                <a:spcPct val="200000"/>
              </a:lnSpc>
            </a:pPr>
            <a:r>
              <a:rPr lang="en-US" altLang="zh-CN" dirty="0">
                <a:solidFill>
                  <a:srgbClr val="12679D"/>
                </a:solidFill>
              </a:rPr>
              <a:t>Step1. extract the line segment endpoints.</a:t>
            </a:r>
          </a:p>
          <a:p>
            <a:pPr>
              <a:lnSpc>
                <a:spcPct val="200000"/>
              </a:lnSpc>
            </a:pPr>
            <a:r>
              <a:rPr lang="en-US" altLang="zh-CN" dirty="0">
                <a:solidFill>
                  <a:srgbClr val="12679D"/>
                </a:solidFill>
              </a:rPr>
              <a:t>Step2.</a:t>
            </a:r>
            <a:r>
              <a:rPr lang="en-US" altLang="zh-CN" dirty="0"/>
              <a:t> </a:t>
            </a:r>
            <a:r>
              <a:rPr lang="en-US" altLang="zh-CN" dirty="0">
                <a:solidFill>
                  <a:srgbClr val="12679D"/>
                </a:solidFill>
              </a:rPr>
              <a:t>filter the connectable endpoints by line segmentation mask.</a:t>
            </a:r>
          </a:p>
          <a:p>
            <a:pPr>
              <a:lnSpc>
                <a:spcPct val="200000"/>
              </a:lnSpc>
            </a:pPr>
            <a:r>
              <a:rPr lang="en-US" altLang="zh-CN" dirty="0">
                <a:solidFill>
                  <a:srgbClr val="12679D"/>
                </a:solidFill>
              </a:rPr>
              <a:t>Step3. post-processing and deduplication</a:t>
            </a:r>
            <a:endParaRPr lang="zh-CN" altLang="en-US" dirty="0">
              <a:solidFill>
                <a:srgbClr val="12679D"/>
              </a:solidFill>
            </a:endParaRPr>
          </a:p>
        </p:txBody>
      </p:sp>
      <p:sp>
        <p:nvSpPr>
          <p:cNvPr id="8" name="文本框 7">
            <a:extLst>
              <a:ext uri="{FF2B5EF4-FFF2-40B4-BE49-F238E27FC236}">
                <a16:creationId xmlns:a16="http://schemas.microsoft.com/office/drawing/2014/main" id="{A4AF4EDB-3146-9D8D-A8A4-74F28034118A}"/>
              </a:ext>
            </a:extLst>
          </p:cNvPr>
          <p:cNvSpPr txBox="1"/>
          <p:nvPr/>
        </p:nvSpPr>
        <p:spPr>
          <a:xfrm>
            <a:off x="1000564" y="3215899"/>
            <a:ext cx="9172136" cy="369332"/>
          </a:xfrm>
          <a:prstGeom prst="rect">
            <a:avLst/>
          </a:prstGeom>
          <a:noFill/>
        </p:spPr>
        <p:txBody>
          <a:bodyPr wrap="square">
            <a:spAutoFit/>
          </a:bodyPr>
          <a:lstStyle/>
          <a:p>
            <a:r>
              <a:rPr lang="zh-CN" altLang="en-US" dirty="0">
                <a:solidFill>
                  <a:srgbClr val="12679D"/>
                </a:solidFill>
              </a:rPr>
              <a:t>Therefore, the segmentation result vectorization can be described as the following steps</a:t>
            </a:r>
            <a:r>
              <a:rPr lang="en-US" altLang="zh-CN" dirty="0">
                <a:solidFill>
                  <a:srgbClr val="12679D"/>
                </a:solidFill>
              </a:rPr>
              <a:t>:</a:t>
            </a:r>
            <a:endParaRPr lang="zh-CN" altLang="en-US" dirty="0">
              <a:solidFill>
                <a:srgbClr val="12679D"/>
              </a:solidFill>
            </a:endParaRPr>
          </a:p>
        </p:txBody>
      </p:sp>
      <p:sp>
        <p:nvSpPr>
          <p:cNvPr id="9" name="文本框 8">
            <a:extLst>
              <a:ext uri="{FF2B5EF4-FFF2-40B4-BE49-F238E27FC236}">
                <a16:creationId xmlns:a16="http://schemas.microsoft.com/office/drawing/2014/main" id="{9F31AA1A-825D-46FC-0271-9DCD7C9A3C85}"/>
              </a:ext>
            </a:extLst>
          </p:cNvPr>
          <p:cNvSpPr txBox="1"/>
          <p:nvPr/>
        </p:nvSpPr>
        <p:spPr>
          <a:xfrm>
            <a:off x="8153400" y="5892800"/>
            <a:ext cx="914400" cy="369332"/>
          </a:xfrm>
          <a:prstGeom prst="rect">
            <a:avLst/>
          </a:prstGeom>
          <a:noFill/>
        </p:spPr>
        <p:txBody>
          <a:bodyPr wrap="square" rtlCol="0">
            <a:spAutoFit/>
          </a:bodyPr>
          <a:lstStyle/>
          <a:p>
            <a:r>
              <a:rPr lang="en-US" altLang="zh-CN" dirty="0"/>
              <a:t>origin</a:t>
            </a:r>
            <a:endParaRPr lang="zh-CN" altLang="en-US" dirty="0"/>
          </a:p>
        </p:txBody>
      </p:sp>
      <p:sp>
        <p:nvSpPr>
          <p:cNvPr id="10" name="文本框 9">
            <a:extLst>
              <a:ext uri="{FF2B5EF4-FFF2-40B4-BE49-F238E27FC236}">
                <a16:creationId xmlns:a16="http://schemas.microsoft.com/office/drawing/2014/main" id="{0E8CD580-8542-7D61-282D-88681218F944}"/>
              </a:ext>
            </a:extLst>
          </p:cNvPr>
          <p:cNvSpPr txBox="1"/>
          <p:nvPr/>
        </p:nvSpPr>
        <p:spPr>
          <a:xfrm>
            <a:off x="9553549" y="5892800"/>
            <a:ext cx="1530350" cy="646331"/>
          </a:xfrm>
          <a:prstGeom prst="rect">
            <a:avLst/>
          </a:prstGeom>
          <a:noFill/>
        </p:spPr>
        <p:txBody>
          <a:bodyPr wrap="square" rtlCol="0">
            <a:spAutoFit/>
          </a:bodyPr>
          <a:lstStyle/>
          <a:p>
            <a:pPr algn="ctr"/>
            <a:r>
              <a:rPr lang="en-US" altLang="zh-CN" dirty="0"/>
              <a:t>Line &amp; point ground truth</a:t>
            </a:r>
            <a:endParaRPr lang="zh-CN" altLang="en-US" dirty="0"/>
          </a:p>
        </p:txBody>
      </p:sp>
      <p:sp>
        <p:nvSpPr>
          <p:cNvPr id="11" name="标题 1">
            <a:extLst>
              <a:ext uri="{FF2B5EF4-FFF2-40B4-BE49-F238E27FC236}">
                <a16:creationId xmlns:a16="http://schemas.microsoft.com/office/drawing/2014/main" id="{433541FA-0D62-6732-FECC-55F11DE7D719}"/>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Specific algorithm</a:t>
            </a:r>
          </a:p>
        </p:txBody>
      </p:sp>
    </p:spTree>
    <p:extLst>
      <p:ext uri="{BB962C8B-B14F-4D97-AF65-F5344CB8AC3E}">
        <p14:creationId xmlns:p14="http://schemas.microsoft.com/office/powerpoint/2010/main" val="420408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20"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a:extLst>
              <a:ext uri="{FF2B5EF4-FFF2-40B4-BE49-F238E27FC236}">
                <a16:creationId xmlns:a16="http://schemas.microsoft.com/office/drawing/2014/main" id="{CA5C9BE5-BD96-5F10-C361-DF171CB2C501}"/>
              </a:ext>
            </a:extLst>
          </p:cNvPr>
          <p:cNvSpPr txBox="1">
            <a:spLocks/>
          </p:cNvSpPr>
          <p:nvPr/>
        </p:nvSpPr>
        <p:spPr>
          <a:xfrm>
            <a:off x="531223" y="426787"/>
            <a:ext cx="10515600" cy="508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457200">
              <a:spcBef>
                <a:spcPct val="20000"/>
              </a:spcBef>
              <a:spcAft>
                <a:spcPts val="600"/>
              </a:spcAft>
              <a:buClr>
                <a:schemeClr val="tx1"/>
              </a:buClr>
              <a:buSzPct val="80000"/>
              <a:buFont typeface="Wingdings 3" panose="05040102010807070707" pitchFamily="18" charset="2"/>
              <a:buNone/>
            </a:pPr>
            <a:r>
              <a:rPr lang="en-US" altLang="zh-CN" sz="4300" b="1" dirty="0">
                <a:solidFill>
                  <a:srgbClr val="12679D"/>
                </a:solidFill>
                <a:latin typeface="Arial Narrow" panose="020B0606020202030204" pitchFamily="34" charset="0"/>
                <a:ea typeface="+mn-ea"/>
                <a:cs typeface="+mn-cs"/>
              </a:rPr>
              <a:t>Result &amp; Conclusion</a:t>
            </a:r>
          </a:p>
        </p:txBody>
      </p:sp>
      <p:sp>
        <p:nvSpPr>
          <p:cNvPr id="3" name="文本框 2">
            <a:extLst>
              <a:ext uri="{FF2B5EF4-FFF2-40B4-BE49-F238E27FC236}">
                <a16:creationId xmlns:a16="http://schemas.microsoft.com/office/drawing/2014/main" id="{F7C04CCB-C02D-FFF6-BF8F-318105860C55}"/>
              </a:ext>
            </a:extLst>
          </p:cNvPr>
          <p:cNvSpPr txBox="1"/>
          <p:nvPr/>
        </p:nvSpPr>
        <p:spPr>
          <a:xfrm>
            <a:off x="765811" y="1201916"/>
            <a:ext cx="3203749" cy="461665"/>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p>
            <a:r>
              <a:rPr lang="en-US" altLang="zh-CN" sz="2400" dirty="0">
                <a:solidFill>
                  <a:schemeClr val="accent5">
                    <a:lumMod val="50000"/>
                  </a:schemeClr>
                </a:solidFill>
              </a:rPr>
              <a:t>Experiment datasets</a:t>
            </a:r>
            <a:endParaRPr lang="zh-CN" altLang="en-US" sz="2000" dirty="0">
              <a:solidFill>
                <a:schemeClr val="accent5">
                  <a:lumMod val="50000"/>
                </a:schemeClr>
              </a:solidFill>
            </a:endParaRPr>
          </a:p>
        </p:txBody>
      </p:sp>
      <p:sp>
        <p:nvSpPr>
          <p:cNvPr id="4" name="文本框 3">
            <a:extLst>
              <a:ext uri="{FF2B5EF4-FFF2-40B4-BE49-F238E27FC236}">
                <a16:creationId xmlns:a16="http://schemas.microsoft.com/office/drawing/2014/main" id="{316D0713-D1D3-A714-3BF5-C63B7DBC0288}"/>
              </a:ext>
            </a:extLst>
          </p:cNvPr>
          <p:cNvSpPr txBox="1"/>
          <p:nvPr/>
        </p:nvSpPr>
        <p:spPr>
          <a:xfrm>
            <a:off x="765811" y="1719512"/>
            <a:ext cx="6720672" cy="1295868"/>
          </a:xfrm>
          <a:prstGeom prst="rect">
            <a:avLst/>
          </a:prstGeom>
          <a:noFill/>
        </p:spPr>
        <p:txBody>
          <a:bodyPr wrap="square">
            <a:spAutoFit/>
          </a:bodyPr>
          <a:lstStyle/>
          <a:p>
            <a:pPr>
              <a:lnSpc>
                <a:spcPct val="150000"/>
              </a:lnSpc>
            </a:pPr>
            <a:r>
              <a:rPr lang="en-US" altLang="zh-CN" dirty="0"/>
              <a:t>We used a non-public engineering drawing line segmentation dataset.</a:t>
            </a:r>
          </a:p>
          <a:p>
            <a:pPr>
              <a:lnSpc>
                <a:spcPct val="150000"/>
              </a:lnSpc>
            </a:pPr>
            <a:r>
              <a:rPr lang="en-US" altLang="zh-CN" dirty="0"/>
              <a:t>This dataset aims to better complete the </a:t>
            </a:r>
            <a:r>
              <a:rPr lang="en-US" altLang="zh-CN" b="1" dirty="0"/>
              <a:t>vectorization of wall elements</a:t>
            </a:r>
            <a:r>
              <a:rPr lang="en-US" altLang="zh-CN" dirty="0"/>
              <a:t> in drawings </a:t>
            </a:r>
            <a:endParaRPr lang="zh-CN" altLang="en-US" dirty="0"/>
          </a:p>
        </p:txBody>
      </p:sp>
      <p:pic>
        <p:nvPicPr>
          <p:cNvPr id="5" name="图片 4">
            <a:extLst>
              <a:ext uri="{FF2B5EF4-FFF2-40B4-BE49-F238E27FC236}">
                <a16:creationId xmlns:a16="http://schemas.microsoft.com/office/drawing/2014/main" id="{C2A0C5BF-6F1A-4EAD-D307-1123C22304F7}"/>
              </a:ext>
            </a:extLst>
          </p:cNvPr>
          <p:cNvPicPr>
            <a:picLocks noChangeAspect="1"/>
          </p:cNvPicPr>
          <p:nvPr/>
        </p:nvPicPr>
        <p:blipFill>
          <a:blip r:embed="rId3">
            <a:extLst>
              <a:ext uri="{BEBA8EAE-BF5A-486C-A8C5-ECC9F3942E4B}">
                <a14:imgProps xmlns:a14="http://schemas.microsoft.com/office/drawing/2010/main">
                  <a14:imgLayer r:embed="rId4">
                    <a14:imgEffect>
                      <a14:saturation sat="185000"/>
                    </a14:imgEffect>
                  </a14:imgLayer>
                </a14:imgProps>
              </a:ext>
            </a:extLst>
          </a:blip>
          <a:stretch>
            <a:fillRect/>
          </a:stretch>
        </p:blipFill>
        <p:spPr>
          <a:xfrm>
            <a:off x="9733673" y="1114866"/>
            <a:ext cx="2314134" cy="2314134"/>
          </a:xfrm>
          <a:prstGeom prst="rect">
            <a:avLst/>
          </a:prstGeom>
        </p:spPr>
      </p:pic>
      <p:pic>
        <p:nvPicPr>
          <p:cNvPr id="6" name="图片 5" descr="图示&#10;&#10;描述已自动生成">
            <a:extLst>
              <a:ext uri="{FF2B5EF4-FFF2-40B4-BE49-F238E27FC236}">
                <a16:creationId xmlns:a16="http://schemas.microsoft.com/office/drawing/2014/main" id="{D52028FA-65A6-A91E-9C7C-FDA07A82E17B}"/>
              </a:ext>
            </a:extLst>
          </p:cNvPr>
          <p:cNvPicPr>
            <a:picLocks noChangeAspect="1"/>
          </p:cNvPicPr>
          <p:nvPr/>
        </p:nvPicPr>
        <p:blipFill>
          <a:blip r:embed="rId5"/>
          <a:stretch>
            <a:fillRect/>
          </a:stretch>
        </p:blipFill>
        <p:spPr>
          <a:xfrm>
            <a:off x="7306997" y="1114866"/>
            <a:ext cx="2314134" cy="2314134"/>
          </a:xfrm>
          <a:prstGeom prst="rect">
            <a:avLst/>
          </a:prstGeom>
        </p:spPr>
      </p:pic>
      <p:sp>
        <p:nvSpPr>
          <p:cNvPr id="7" name="文本框 6">
            <a:extLst>
              <a:ext uri="{FF2B5EF4-FFF2-40B4-BE49-F238E27FC236}">
                <a16:creationId xmlns:a16="http://schemas.microsoft.com/office/drawing/2014/main" id="{31F97D88-4242-FC6C-EE13-CCF9AACE89B9}"/>
              </a:ext>
            </a:extLst>
          </p:cNvPr>
          <p:cNvSpPr txBox="1"/>
          <p:nvPr/>
        </p:nvSpPr>
        <p:spPr>
          <a:xfrm>
            <a:off x="8031483" y="3529316"/>
            <a:ext cx="1019908" cy="369332"/>
          </a:xfrm>
          <a:prstGeom prst="rect">
            <a:avLst/>
          </a:prstGeom>
          <a:noFill/>
        </p:spPr>
        <p:txBody>
          <a:bodyPr wrap="square" rtlCol="0">
            <a:spAutoFit/>
          </a:bodyPr>
          <a:lstStyle/>
          <a:p>
            <a:r>
              <a:rPr lang="en-US" altLang="zh-CN" dirty="0"/>
              <a:t>Origin</a:t>
            </a:r>
            <a:endParaRPr lang="zh-CN" altLang="en-US" dirty="0"/>
          </a:p>
        </p:txBody>
      </p:sp>
      <p:sp>
        <p:nvSpPr>
          <p:cNvPr id="8" name="文本框 7">
            <a:extLst>
              <a:ext uri="{FF2B5EF4-FFF2-40B4-BE49-F238E27FC236}">
                <a16:creationId xmlns:a16="http://schemas.microsoft.com/office/drawing/2014/main" id="{60241C0B-DE57-3643-62AB-2A34932CBDE5}"/>
              </a:ext>
            </a:extLst>
          </p:cNvPr>
          <p:cNvSpPr txBox="1"/>
          <p:nvPr/>
        </p:nvSpPr>
        <p:spPr>
          <a:xfrm>
            <a:off x="10334063" y="3529316"/>
            <a:ext cx="1437250" cy="369332"/>
          </a:xfrm>
          <a:prstGeom prst="rect">
            <a:avLst/>
          </a:prstGeom>
          <a:noFill/>
        </p:spPr>
        <p:txBody>
          <a:bodyPr wrap="square" rtlCol="0">
            <a:spAutoFit/>
          </a:bodyPr>
          <a:lstStyle/>
          <a:p>
            <a:r>
              <a:rPr lang="en-US" altLang="zh-CN" dirty="0"/>
              <a:t>Ground truth</a:t>
            </a:r>
            <a:endParaRPr lang="zh-CN" altLang="en-US" dirty="0"/>
          </a:p>
        </p:txBody>
      </p:sp>
      <p:sp>
        <p:nvSpPr>
          <p:cNvPr id="9" name="文本框 8">
            <a:extLst>
              <a:ext uri="{FF2B5EF4-FFF2-40B4-BE49-F238E27FC236}">
                <a16:creationId xmlns:a16="http://schemas.microsoft.com/office/drawing/2014/main" id="{4977F3F7-3CFA-E443-B915-5105D280843E}"/>
              </a:ext>
            </a:extLst>
          </p:cNvPr>
          <p:cNvSpPr txBox="1"/>
          <p:nvPr/>
        </p:nvSpPr>
        <p:spPr>
          <a:xfrm>
            <a:off x="765811" y="3233651"/>
            <a:ext cx="3203749" cy="461665"/>
          </a:xfrm>
          <a:prstGeom prst="rect">
            <a:avLst/>
          </a:prstGeom>
          <a:pattFill prst="pct50">
            <a:fgClr>
              <a:schemeClr val="accent5"/>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rtlCol="0">
            <a:spAutoFit/>
          </a:bodyPr>
          <a:lstStyle>
            <a:defPPr>
              <a:defRPr lang="en-US"/>
            </a:defPPr>
            <a:lvl1pPr>
              <a:defRPr sz="2400">
                <a:solidFill>
                  <a:schemeClr val="accent5">
                    <a:lumMod val="50000"/>
                  </a:schemeClr>
                </a:solidFill>
              </a:defRPr>
            </a:lvl1pPr>
          </a:lstStyle>
          <a:p>
            <a:r>
              <a:rPr lang="en-US" altLang="zh-CN" dirty="0"/>
              <a:t>Implementation details</a:t>
            </a:r>
            <a:endParaRPr lang="zh-CN" altLang="en-US" dirty="0"/>
          </a:p>
        </p:txBody>
      </p:sp>
      <p:graphicFrame>
        <p:nvGraphicFramePr>
          <p:cNvPr id="10" name="文本框 14">
            <a:extLst>
              <a:ext uri="{FF2B5EF4-FFF2-40B4-BE49-F238E27FC236}">
                <a16:creationId xmlns:a16="http://schemas.microsoft.com/office/drawing/2014/main" id="{CE056797-247C-CC56-9C15-B699D28CEA76}"/>
              </a:ext>
            </a:extLst>
          </p:cNvPr>
          <p:cNvGraphicFramePr/>
          <p:nvPr>
            <p:extLst>
              <p:ext uri="{D42A27DB-BD31-4B8C-83A1-F6EECF244321}">
                <p14:modId xmlns:p14="http://schemas.microsoft.com/office/powerpoint/2010/main" val="2099041639"/>
              </p:ext>
            </p:extLst>
          </p:nvPr>
        </p:nvGraphicFramePr>
        <p:xfrm>
          <a:off x="765811" y="4213226"/>
          <a:ext cx="9560757" cy="21268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19515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TotalTime>
  <Words>2255</Words>
  <Application>Microsoft Office PowerPoint</Application>
  <PresentationFormat>宽屏</PresentationFormat>
  <Paragraphs>143</Paragraphs>
  <Slides>14</Slides>
  <Notes>13</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14</vt:i4>
      </vt:variant>
    </vt:vector>
  </HeadingPairs>
  <TitlesOfParts>
    <vt:vector size="24" baseType="lpstr">
      <vt:lpstr>-apple-system</vt:lpstr>
      <vt:lpstr>等线</vt:lpstr>
      <vt:lpstr>Arial</vt:lpstr>
      <vt:lpstr>Arial Narrow</vt:lpstr>
      <vt:lpstr>Calibri</vt:lpstr>
      <vt:lpstr>Calibri Light</vt:lpstr>
      <vt:lpstr>Wingdings</vt:lpstr>
      <vt:lpstr>Wingdings 3</vt:lpstr>
      <vt:lpstr>Office Theme</vt:lpstr>
      <vt:lpstr>Bitmap Image</vt:lpstr>
      <vt:lpstr>PowerPoint 演示文稿</vt:lpstr>
      <vt:lpstr>CONTENTS</vt:lpstr>
      <vt:lpstr>Background</vt:lpstr>
      <vt:lpstr>Overall scheme</vt:lpstr>
      <vt:lpstr>Overall scheme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F Esker</dc:creator>
  <cp:lastModifiedBy>zyw auto</cp:lastModifiedBy>
  <cp:revision>21</cp:revision>
  <dcterms:created xsi:type="dcterms:W3CDTF">2020-09-02T13:47:26Z</dcterms:created>
  <dcterms:modified xsi:type="dcterms:W3CDTF">2022-12-13T07:19:09Z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2022-12-12T04:06:32Z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227690cd-a7ab-40fb-9b33-61df0d01b4d1</vt:lpwstr>
  </property>
  <property fmtid="{D5CDD505-2E9C-101B-9397-08002B2CF9AE}" pid="7" name="MSIP_Label_defa4170-0d19-0005-0004-bc88714345d2_ActionId">
    <vt:lpwstr>e59b897f-a665-4e01-9ee9-763a0028e6d6</vt:lpwstr>
  </property>
  <property fmtid="{D5CDD505-2E9C-101B-9397-08002B2CF9AE}" pid="8" name="MSIP_Label_defa4170-0d19-0005-0004-bc88714345d2_ContentBits">
    <vt:lpwstr>0</vt:lpwstr>
  </property>
</Properties>
</file>